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546" r:id="rId2"/>
    <p:sldId id="545" r:id="rId3"/>
    <p:sldId id="450" r:id="rId4"/>
    <p:sldId id="256" r:id="rId5"/>
    <p:sldId id="585" r:id="rId6"/>
    <p:sldId id="586" r:id="rId7"/>
    <p:sldId id="257" r:id="rId8"/>
    <p:sldId id="548" r:id="rId9"/>
    <p:sldId id="580" r:id="rId10"/>
    <p:sldId id="547" r:id="rId11"/>
    <p:sldId id="554" r:id="rId12"/>
    <p:sldId id="478" r:id="rId13"/>
    <p:sldId id="565" r:id="rId14"/>
    <p:sldId id="563" r:id="rId15"/>
    <p:sldId id="562" r:id="rId16"/>
    <p:sldId id="579" r:id="rId17"/>
    <p:sldId id="576" r:id="rId18"/>
    <p:sldId id="578" r:id="rId19"/>
    <p:sldId id="577" r:id="rId20"/>
    <p:sldId id="567" r:id="rId21"/>
    <p:sldId id="551" r:id="rId22"/>
    <p:sldId id="552" r:id="rId23"/>
    <p:sldId id="476" r:id="rId24"/>
    <p:sldId id="566" r:id="rId25"/>
    <p:sldId id="488" r:id="rId26"/>
    <p:sldId id="489" r:id="rId27"/>
    <p:sldId id="569" r:id="rId28"/>
    <p:sldId id="553" r:id="rId29"/>
    <p:sldId id="486" r:id="rId30"/>
    <p:sldId id="573" r:id="rId31"/>
    <p:sldId id="471" r:id="rId32"/>
    <p:sldId id="581" r:id="rId33"/>
    <p:sldId id="582" r:id="rId34"/>
    <p:sldId id="479" r:id="rId35"/>
    <p:sldId id="482" r:id="rId36"/>
    <p:sldId id="480" r:id="rId37"/>
    <p:sldId id="481" r:id="rId38"/>
    <p:sldId id="483" r:id="rId39"/>
    <p:sldId id="258" r:id="rId40"/>
    <p:sldId id="259" r:id="rId41"/>
    <p:sldId id="491" r:id="rId42"/>
    <p:sldId id="583" r:id="rId43"/>
    <p:sldId id="584" r:id="rId44"/>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890E18-3146-4554-B9B8-394EAF03DDDB}">
          <p14:sldIdLst>
            <p14:sldId id="546"/>
            <p14:sldId id="545"/>
            <p14:sldId id="450"/>
            <p14:sldId id="256"/>
            <p14:sldId id="585"/>
            <p14:sldId id="586"/>
            <p14:sldId id="257"/>
            <p14:sldId id="548"/>
            <p14:sldId id="580"/>
            <p14:sldId id="547"/>
            <p14:sldId id="554"/>
            <p14:sldId id="478"/>
            <p14:sldId id="565"/>
            <p14:sldId id="563"/>
            <p14:sldId id="562"/>
            <p14:sldId id="579"/>
            <p14:sldId id="576"/>
            <p14:sldId id="578"/>
            <p14:sldId id="577"/>
            <p14:sldId id="567"/>
            <p14:sldId id="551"/>
            <p14:sldId id="552"/>
            <p14:sldId id="476"/>
            <p14:sldId id="566"/>
            <p14:sldId id="488"/>
            <p14:sldId id="489"/>
            <p14:sldId id="569"/>
            <p14:sldId id="553"/>
            <p14:sldId id="486"/>
            <p14:sldId id="573"/>
            <p14:sldId id="471"/>
            <p14:sldId id="581"/>
            <p14:sldId id="582"/>
            <p14:sldId id="479"/>
            <p14:sldId id="482"/>
            <p14:sldId id="480"/>
            <p14:sldId id="481"/>
            <p14:sldId id="483"/>
            <p14:sldId id="258"/>
            <p14:sldId id="259"/>
            <p14:sldId id="491"/>
            <p14:sldId id="583"/>
            <p14:sldId id="5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0" autoAdjust="0"/>
    <p:restoredTop sz="64193" autoAdjust="0"/>
  </p:normalViewPr>
  <p:slideViewPr>
    <p:cSldViewPr snapToGrid="0">
      <p:cViewPr varScale="1">
        <p:scale>
          <a:sx n="68" d="100"/>
          <a:sy n="68" d="100"/>
        </p:scale>
        <p:origin x="408"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2FFF516-3DB4-46E5-A098-F3A462106ED1}" type="datetimeFigureOut">
              <a:rPr lang="en-GB" smtClean="0"/>
              <a:t>26/11/2020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0147CA39-1EA8-448E-8648-AF18E96B3819}" type="slidenum">
              <a:rPr lang="en-GB" smtClean="0"/>
              <a:t>‹#›</a:t>
            </a:fld>
            <a:endParaRPr lang="en-GB" dirty="0"/>
          </a:p>
        </p:txBody>
      </p:sp>
    </p:spTree>
    <p:extLst>
      <p:ext uri="{BB962C8B-B14F-4D97-AF65-F5344CB8AC3E}">
        <p14:creationId xmlns:p14="http://schemas.microsoft.com/office/powerpoint/2010/main" val="429231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cesonlinelearning.com/"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protect-eu.mimecast.com/s/DZoICNMoFNJM2KImOjCV?domain=ted.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relationships-education-relationships-and-sex-education-rse-and-health-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1</a:t>
            </a:fld>
            <a:endParaRPr lang="en-GB" dirty="0"/>
          </a:p>
        </p:txBody>
      </p:sp>
    </p:spTree>
    <p:extLst>
      <p:ext uri="{BB962C8B-B14F-4D97-AF65-F5344CB8AC3E}">
        <p14:creationId xmlns:p14="http://schemas.microsoft.com/office/powerpoint/2010/main" val="2914953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reminders/small updates, the main changes are, </a:t>
            </a:r>
          </a:p>
        </p:txBody>
      </p:sp>
      <p:sp>
        <p:nvSpPr>
          <p:cNvPr id="4" name="Slide Number Placeholder 3"/>
          <p:cNvSpPr>
            <a:spLocks noGrp="1"/>
          </p:cNvSpPr>
          <p:nvPr>
            <p:ph type="sldNum" sz="quarter" idx="5"/>
          </p:nvPr>
        </p:nvSpPr>
        <p:spPr/>
        <p:txBody>
          <a:bodyPr/>
          <a:lstStyle/>
          <a:p>
            <a:fld id="{0147CA39-1EA8-448E-8648-AF18E96B3819}" type="slidenum">
              <a:rPr lang="en-GB" smtClean="0"/>
              <a:t>10</a:t>
            </a:fld>
            <a:endParaRPr lang="en-GB" dirty="0"/>
          </a:p>
        </p:txBody>
      </p:sp>
    </p:spTree>
    <p:extLst>
      <p:ext uri="{BB962C8B-B14F-4D97-AF65-F5344CB8AC3E}">
        <p14:creationId xmlns:p14="http://schemas.microsoft.com/office/powerpoint/2010/main" val="177828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11</a:t>
            </a:fld>
            <a:endParaRPr lang="en-GB" dirty="0"/>
          </a:p>
        </p:txBody>
      </p:sp>
    </p:spTree>
    <p:extLst>
      <p:ext uri="{BB962C8B-B14F-4D97-AF65-F5344CB8AC3E}">
        <p14:creationId xmlns:p14="http://schemas.microsoft.com/office/powerpoint/2010/main" val="415631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Heightened focus on child exploitation and emphasis that child sexual exploitation is seen as part of this.</a:t>
            </a:r>
          </a:p>
          <a:p>
            <a:r>
              <a:rPr lang="en-GB" dirty="0"/>
              <a:t>Emphasise that your safeguarding responsibilities do not stop at the school gates.</a:t>
            </a:r>
          </a:p>
          <a:p>
            <a:endParaRPr lang="en-GB" dirty="0"/>
          </a:p>
          <a:p>
            <a:r>
              <a:rPr lang="en-GB" dirty="0"/>
              <a:t>New link to guidance in Annex A.</a:t>
            </a:r>
          </a:p>
          <a:p>
            <a:endParaRPr lang="en-GB" dirty="0"/>
          </a:p>
          <a:p>
            <a:r>
              <a:rPr lang="en-GB" sz="1200" b="0" i="0" kern="1200" dirty="0">
                <a:solidFill>
                  <a:schemeClr val="tx1"/>
                </a:solidFill>
                <a:effectLst/>
                <a:latin typeface="+mn-lt"/>
                <a:ea typeface="+mn-ea"/>
                <a:cs typeface="+mn-cs"/>
              </a:rPr>
              <a:t>Young people are at risk if they become caught in county lines networks. To reduce the risk to themselves the dealers will use people they think others will not suspect, so any young person on the periphery of drug use or drug taking, or otherwise coming into contact, is vulnerable.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Sometimes gangs form a secure base in the home of a vulnerable person, forcing assistance through violence or exploiting a drug dependency. Leaders or dealers can enter into relationships with vulnerable young females, which can also lead to sexual exploitation or domestic violence. Young people can have drugs or money stolen and become indebted, needing to continue to supply to pay the money back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Often called contextual safeguarding, m</a:t>
            </a:r>
            <a:r>
              <a:rPr lang="en-GB" sz="1200" kern="1200" dirty="0">
                <a:solidFill>
                  <a:schemeClr val="tx1"/>
                </a:solidFill>
                <a:effectLst/>
                <a:latin typeface="+mn-lt"/>
                <a:ea typeface="+mn-ea"/>
                <a:cs typeface="+mn-cs"/>
              </a:rPr>
              <a:t>ore specific and updated terms used in new document.  Includes risk from extra familial harm such as exploitation and serious youth violence, gang culture, forced into other criminal activity, forced labour, weapons etc although all do often interlink.  </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Triennial analysis of serious case reviews link added to KCSE highlights the growing statistics linked to serious harm and death of young people from all types of exploitation.  This is due to higher levels of violence involved but also suicide.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A6B399-E90A-43F2-A527-695A6C02283B}" type="slidenum">
              <a:rPr lang="en-GB" smtClean="0"/>
              <a:t>12</a:t>
            </a:fld>
            <a:endParaRPr lang="en-GB" dirty="0"/>
          </a:p>
        </p:txBody>
      </p:sp>
    </p:spTree>
    <p:extLst>
      <p:ext uri="{BB962C8B-B14F-4D97-AF65-F5344CB8AC3E}">
        <p14:creationId xmlns:p14="http://schemas.microsoft.com/office/powerpoint/2010/main" val="326224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13</a:t>
            </a:fld>
            <a:endParaRPr lang="en-GB" dirty="0"/>
          </a:p>
        </p:txBody>
      </p:sp>
    </p:spTree>
    <p:extLst>
      <p:ext uri="{BB962C8B-B14F-4D97-AF65-F5344CB8AC3E}">
        <p14:creationId xmlns:p14="http://schemas.microsoft.com/office/powerpoint/2010/main" val="212195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Allegations about members of staff now includes </a:t>
            </a:r>
            <a:r>
              <a:rPr lang="en-GB" sz="1200" i="1" kern="1200" dirty="0">
                <a:solidFill>
                  <a:schemeClr val="tx1"/>
                </a:solidFill>
                <a:effectLst/>
                <a:latin typeface="+mn-lt"/>
                <a:ea typeface="+mn-ea"/>
                <a:cs typeface="+mn-cs"/>
              </a:rPr>
              <a:t>‘supply staff’</a:t>
            </a:r>
            <a:r>
              <a:rPr lang="en-GB" sz="1200" kern="1200" dirty="0">
                <a:solidFill>
                  <a:schemeClr val="tx1"/>
                </a:solidFill>
                <a:effectLst/>
                <a:latin typeface="+mn-lt"/>
                <a:ea typeface="+mn-ea"/>
                <a:cs typeface="+mn-cs"/>
              </a:rPr>
              <a:t> for clarity that allegation management, safer working practices and whistle blowing procedures apply to all adults ‘working’ in school even when school is not the employer.   Its has always also included contractors, governors, students and volunteers.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NT have always advocated this but now it is clear in KCSE that in no circumstances should a school or college decide to cease to use a supply teacher due to safeguarding concerns, without finding out the facts and liaising with the local authority designated officer (LADO) to determine a suitable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school or college will usually take the lead because agencies do not have direct access to children or other school staff, so they will not be able to collect the facts when an allegation is made, nor do they have all the relevant information required by the LADO as part of the referral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using an agency, schools and colleges should inform the agency of its process for managing allegations.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14</a:t>
            </a:fld>
            <a:endParaRPr lang="en-GB" dirty="0"/>
          </a:p>
        </p:txBody>
      </p:sp>
    </p:spTree>
    <p:extLst>
      <p:ext uri="{BB962C8B-B14F-4D97-AF65-F5344CB8AC3E}">
        <p14:creationId xmlns:p14="http://schemas.microsoft.com/office/powerpoint/2010/main" val="3862511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linked to allegations against staff, LADO criteria updated.  Explain transferable risk</a:t>
            </a:r>
          </a:p>
          <a:p>
            <a:endParaRPr lang="en-GB" dirty="0"/>
          </a:p>
          <a:p>
            <a:r>
              <a:rPr lang="en-GB" dirty="0"/>
              <a:t>Previous reliance on someone to make an ‘allegation’, especially children and families</a:t>
            </a:r>
          </a:p>
          <a:p>
            <a:endParaRPr lang="en-GB" dirty="0"/>
          </a:p>
          <a:p>
            <a:r>
              <a:rPr lang="en-GB" dirty="0"/>
              <a:t>Professionals who abuse children tend to display behaviour that’s of increasing concern in other areas (Misconduct panel e.g. outside of school, substance abuse, theft, violence) </a:t>
            </a:r>
          </a:p>
          <a:p>
            <a:endParaRPr lang="en-GB" dirty="0"/>
          </a:p>
          <a:p>
            <a:r>
              <a:rPr lang="en-GB" dirty="0"/>
              <a:t>Early identification, prompt &amp; appropriate management, positive &amp; open culture</a:t>
            </a:r>
          </a:p>
          <a:p>
            <a:endParaRPr lang="en-GB" dirty="0"/>
          </a:p>
          <a:p>
            <a:r>
              <a:rPr lang="en-GB" dirty="0"/>
              <a:t>Transferrable risk:  Incident outside of school which did not involve children but could impact on their suitability to work with children.  All other points include children being involved.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FA6B399-E90A-43F2-A527-695A6C02283B}" type="slidenum">
              <a:rPr lang="en-GB" smtClean="0"/>
              <a:t>15</a:t>
            </a:fld>
            <a:endParaRPr lang="en-GB" dirty="0"/>
          </a:p>
        </p:txBody>
      </p:sp>
    </p:spTree>
    <p:extLst>
      <p:ext uri="{BB962C8B-B14F-4D97-AF65-F5344CB8AC3E}">
        <p14:creationId xmlns:p14="http://schemas.microsoft.com/office/powerpoint/2010/main" val="62596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16</a:t>
            </a:fld>
            <a:endParaRPr lang="en-GB" dirty="0"/>
          </a:p>
        </p:txBody>
      </p:sp>
    </p:spTree>
    <p:extLst>
      <p:ext uri="{BB962C8B-B14F-4D97-AF65-F5344CB8AC3E}">
        <p14:creationId xmlns:p14="http://schemas.microsoft.com/office/powerpoint/2010/main" val="16776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17</a:t>
            </a:fld>
            <a:endParaRPr lang="en-GB" dirty="0"/>
          </a:p>
        </p:txBody>
      </p:sp>
    </p:spTree>
    <p:extLst>
      <p:ext uri="{BB962C8B-B14F-4D97-AF65-F5344CB8AC3E}">
        <p14:creationId xmlns:p14="http://schemas.microsoft.com/office/powerpoint/2010/main" val="2598904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18</a:t>
            </a:fld>
            <a:endParaRPr lang="en-GB" dirty="0"/>
          </a:p>
        </p:txBody>
      </p:sp>
    </p:spTree>
    <p:extLst>
      <p:ext uri="{BB962C8B-B14F-4D97-AF65-F5344CB8AC3E}">
        <p14:creationId xmlns:p14="http://schemas.microsoft.com/office/powerpoint/2010/main" val="195461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There are lots of additional links to online safety advice and guidance in KCSE 2020 but these are the first few mentioned in the main body of the document.  All should read Annex C of KCSE:  Online Safety</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Teaching online safety in school:  </a:t>
            </a:r>
            <a:r>
              <a:rPr lang="en-GB" dirty="0"/>
              <a:t>.Outlines how schools can ensure their pupils understand how to stay safe and behave online as part of existing curriculum requirements. It complements existing and forthcoming subjects including Relationships Education, Relationships and Sex Education, Health Education, Citizenship and Computing. It does not imply additional content or teaching requirements</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Thinkuknow is the education programme from NCA-CEOP, a UK organisation which protects children both online and offline.</a:t>
            </a:r>
          </a:p>
          <a:p>
            <a:pPr fontAlgn="base"/>
            <a:r>
              <a:rPr lang="en-GB" sz="1200" b="0" i="0" kern="1200" dirty="0">
                <a:solidFill>
                  <a:schemeClr val="tx1"/>
                </a:solidFill>
                <a:effectLst/>
                <a:latin typeface="+mn-lt"/>
                <a:ea typeface="+mn-ea"/>
                <a:cs typeface="+mn-cs"/>
              </a:rPr>
              <a:t>Explore one of the six Thinkuknow websites for advice about staying safe when you're on a phone, tablet or computer.</a:t>
            </a:r>
          </a:p>
          <a:p>
            <a:endParaRPr lang="en-GB" dirty="0"/>
          </a:p>
          <a:p>
            <a:r>
              <a:rPr lang="en-GB" dirty="0"/>
              <a:t>Education in a connected world:  A framework to equip children and young people for digital life:  Aims of the Framework Education for a Connected World is a tool for anyone who works with children and young people. It enables the development of teaching and learning as well as guidance to support children and young people to live knowledgeably, responsibly and safely in a digital world. It focuses specifically on eight different aspects of online education: 1. Self-image and Identity 2. Online relationships 3. Online reputation 4. Online bullying 5. Managing online information 6. Health, wellbeing and lifestyle 7. Privacy and security 8. Copyright and ownership</a:t>
            </a:r>
          </a:p>
        </p:txBody>
      </p:sp>
      <p:sp>
        <p:nvSpPr>
          <p:cNvPr id="4" name="Slide Number Placeholder 3"/>
          <p:cNvSpPr>
            <a:spLocks noGrp="1"/>
          </p:cNvSpPr>
          <p:nvPr>
            <p:ph type="sldNum" sz="quarter" idx="5"/>
          </p:nvPr>
        </p:nvSpPr>
        <p:spPr/>
        <p:txBody>
          <a:bodyPr/>
          <a:lstStyle/>
          <a:p>
            <a:fld id="{77C50644-472B-43A6-9BF3-D497093D276F}" type="slidenum">
              <a:rPr lang="en-GB" smtClean="0"/>
              <a:t>19</a:t>
            </a:fld>
            <a:endParaRPr lang="en-GB" dirty="0"/>
          </a:p>
        </p:txBody>
      </p:sp>
    </p:spTree>
    <p:extLst>
      <p:ext uri="{BB962C8B-B14F-4D97-AF65-F5344CB8AC3E}">
        <p14:creationId xmlns:p14="http://schemas.microsoft.com/office/powerpoint/2010/main" val="409835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801688"/>
            <a:ext cx="7108825" cy="3998912"/>
          </a:xfrm>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Part 4 now outlines that this is 'anyone working in a school or college including supply staff and volunteers' for clarity this applies to all 'working' in school even if not employed by the school.</a:t>
            </a:r>
            <a:endParaRPr lang="en-GB" dirty="0"/>
          </a:p>
        </p:txBody>
      </p:sp>
      <p:sp>
        <p:nvSpPr>
          <p:cNvPr id="4" name="Slide Number Placeholder 3"/>
          <p:cNvSpPr>
            <a:spLocks noGrp="1"/>
          </p:cNvSpPr>
          <p:nvPr>
            <p:ph type="sldNum" sz="quarter" idx="10"/>
          </p:nvPr>
        </p:nvSpPr>
        <p:spPr/>
        <p:txBody>
          <a:bodyPr/>
          <a:lstStyle/>
          <a:p>
            <a:pPr>
              <a:defRPr/>
            </a:pPr>
            <a:fld id="{AB60EB46-43E3-4C65-9C32-442A849344C9}" type="slidenum">
              <a:rPr lang="en-GB" smtClean="0"/>
              <a:pPr>
                <a:defRPr/>
              </a:pPr>
              <a:t>2</a:t>
            </a:fld>
            <a:endParaRPr lang="en-GB" dirty="0"/>
          </a:p>
        </p:txBody>
      </p:sp>
    </p:spTree>
    <p:extLst>
      <p:ext uri="{BB962C8B-B14F-4D97-AF65-F5344CB8AC3E}">
        <p14:creationId xmlns:p14="http://schemas.microsoft.com/office/powerpoint/2010/main" val="385545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Mental Health has been given al lot of prominence in KCSE 2020. It represents a move towards a deeper understanding of safeguarding work – not simply ‘seeing the signs of abuse or neglect’, but anticipating the potential for abuse, responding effectively, remedial interventions and recognition of https://safeguarding.network/kcsie confidence in safeguarding the longer term safety and wellbeing implications of abuse &amp; neglect. This is a significant shift and, alongside working with children who have social workers, may have a resource implication. </a:t>
            </a:r>
          </a:p>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20</a:t>
            </a:fld>
            <a:endParaRPr lang="en-GB" dirty="0"/>
          </a:p>
        </p:txBody>
      </p:sp>
    </p:spTree>
    <p:extLst>
      <p:ext uri="{BB962C8B-B14F-4D97-AF65-F5344CB8AC3E}">
        <p14:creationId xmlns:p14="http://schemas.microsoft.com/office/powerpoint/2010/main" val="2214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for all staff-part 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Subheading and paragraphs added on mental health.  Includes information on mental health as a potential indicator of abuse, school support and professional diagnosis, ACEs and long-lasting impact of trauma, mental health as a safeguarding concern and further mental health advice and guidance from DfE and Public Health England. </a:t>
            </a:r>
          </a:p>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21</a:t>
            </a:fld>
            <a:endParaRPr lang="en-GB" dirty="0"/>
          </a:p>
        </p:txBody>
      </p:sp>
    </p:spTree>
    <p:extLst>
      <p:ext uri="{BB962C8B-B14F-4D97-AF65-F5344CB8AC3E}">
        <p14:creationId xmlns:p14="http://schemas.microsoft.com/office/powerpoint/2010/main" val="1233468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Information for all staff-part 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Subheading and paragraphs added on mental health.  Includes information on mental health as a potential indicator of abuse, school support and professional diagnosis, ACEs and long-lasting impact of trauma, mental health as a safeguarding concern and further mental health advice and guidance from DfE and Public Health England.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those who would like to know more about ACE’s a free online e-learning training session is </a:t>
            </a:r>
            <a:r>
              <a:rPr lang="en-GB" sz="1200" u="sng" kern="1200" dirty="0">
                <a:solidFill>
                  <a:schemeClr val="tx1"/>
                </a:solidFill>
                <a:effectLst/>
                <a:latin typeface="+mn-lt"/>
                <a:ea typeface="+mn-ea"/>
                <a:cs typeface="+mn-cs"/>
                <a:hlinkClick r:id="rId3"/>
              </a:rPr>
              <a:t>available here</a:t>
            </a:r>
            <a:r>
              <a:rPr lang="en-GB" sz="1200" kern="1200" dirty="0">
                <a:solidFill>
                  <a:schemeClr val="tx1"/>
                </a:solidFill>
                <a:effectLst/>
                <a:latin typeface="+mn-lt"/>
                <a:ea typeface="+mn-ea"/>
                <a:cs typeface="+mn-cs"/>
              </a:rPr>
              <a:t> and a TED Talk on childhood trauma </a:t>
            </a:r>
            <a:r>
              <a:rPr lang="en-GB" sz="1200" u="sng" kern="1200" dirty="0">
                <a:solidFill>
                  <a:schemeClr val="tx1"/>
                </a:solidFill>
                <a:effectLst/>
                <a:latin typeface="+mn-lt"/>
                <a:ea typeface="+mn-ea"/>
                <a:cs typeface="+mn-cs"/>
                <a:hlinkClick r:id="rId4"/>
              </a:rPr>
              <a:t>available here</a:t>
            </a:r>
            <a:r>
              <a:rPr lang="en-GB" sz="1200" kern="1200" dirty="0">
                <a:solidFill>
                  <a:schemeClr val="tx1"/>
                </a:solidFill>
                <a:effectLst/>
                <a:latin typeface="+mn-lt"/>
                <a:ea typeface="+mn-ea"/>
                <a:cs typeface="+mn-cs"/>
              </a:rPr>
              <a:t>. </a:t>
            </a:r>
          </a:p>
          <a:p>
            <a:endParaRPr lang="en-GB" dirty="0"/>
          </a:p>
          <a:p>
            <a:r>
              <a:rPr lang="en-GB" dirty="0"/>
              <a:t>DSL role description includes working with professionals-should now also include working with mental health workers.  </a:t>
            </a:r>
          </a:p>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22</a:t>
            </a:fld>
            <a:endParaRPr lang="en-GB" dirty="0"/>
          </a:p>
        </p:txBody>
      </p:sp>
    </p:spTree>
    <p:extLst>
      <p:ext uri="{BB962C8B-B14F-4D97-AF65-F5344CB8AC3E}">
        <p14:creationId xmlns:p14="http://schemas.microsoft.com/office/powerpoint/2010/main" val="306591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has published advice and guidance on Preventing and Tackling Bullying, and Mental Health and Behaviour in Schools.  In addition, Public Health England has produced a range of resources to support secondary school teachers to promote positive health, wellbeing and resilience among young people including its guidance Promoting children and young people’s emotional health and wellbeing.  See Rise Above for links to all materials and lesson plans (para 38)</a:t>
            </a:r>
            <a:endParaRPr lang="en-GB" dirty="0"/>
          </a:p>
        </p:txBody>
      </p:sp>
      <p:sp>
        <p:nvSpPr>
          <p:cNvPr id="4" name="Slide Number Placeholder 3"/>
          <p:cNvSpPr>
            <a:spLocks noGrp="1"/>
          </p:cNvSpPr>
          <p:nvPr>
            <p:ph type="sldNum" sz="quarter" idx="5"/>
          </p:nvPr>
        </p:nvSpPr>
        <p:spPr/>
        <p:txBody>
          <a:bodyPr/>
          <a:lstStyle/>
          <a:p>
            <a:fld id="{8FA6B399-E90A-43F2-A527-695A6C02283B}" type="slidenum">
              <a:rPr lang="en-GB" smtClean="0"/>
              <a:t>23</a:t>
            </a:fld>
            <a:endParaRPr lang="en-GB" dirty="0"/>
          </a:p>
        </p:txBody>
      </p:sp>
    </p:spTree>
    <p:extLst>
      <p:ext uri="{BB962C8B-B14F-4D97-AF65-F5344CB8AC3E}">
        <p14:creationId xmlns:p14="http://schemas.microsoft.com/office/powerpoint/2010/main" val="4279614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24</a:t>
            </a:fld>
            <a:endParaRPr lang="en-GB" dirty="0"/>
          </a:p>
        </p:txBody>
      </p:sp>
    </p:spTree>
    <p:extLst>
      <p:ext uri="{BB962C8B-B14F-4D97-AF65-F5344CB8AC3E}">
        <p14:creationId xmlns:p14="http://schemas.microsoft.com/office/powerpoint/2010/main" val="1736867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DSL and team to be aware of the cross referenced school guidance –statutory and otherwise which links in.</a:t>
            </a:r>
          </a:p>
          <a:p>
            <a:pPr marL="228600" indent="-228600">
              <a:buAutoNum type="arabicPeriod"/>
            </a:pPr>
            <a:r>
              <a:rPr lang="en-GB" dirty="0"/>
              <a:t>Check the start date for this in school</a:t>
            </a:r>
          </a:p>
          <a:p>
            <a:pPr marL="228600" indent="-228600">
              <a:buAutoNum type="arabicPeriod"/>
            </a:pPr>
            <a:r>
              <a:rPr lang="en-GB" dirty="0"/>
              <a:t>Set up clear lines of communication with teachers, share information re. vulnerable children , those” with a particular protected characteristic  ( which means they are at greater risk .”)</a:t>
            </a:r>
          </a:p>
          <a:p>
            <a:pPr marL="228600" indent="-228600">
              <a:buAutoNum type="arabicPeriod"/>
            </a:pPr>
            <a:r>
              <a:rPr lang="en-GB" dirty="0"/>
              <a:t>Think about whether extra support is needed for the young person, Speak with them </a:t>
            </a:r>
          </a:p>
          <a:p>
            <a:pPr marL="228600" indent="-228600">
              <a:buAutoNum type="arabicPeriod"/>
            </a:pPr>
            <a:r>
              <a:rPr lang="en-GB" dirty="0"/>
              <a:t>Where a child is in foster care , living in a children’s home make sure that clear lines of communication are in place with foster carers or the Manager of the home.</a:t>
            </a:r>
          </a:p>
        </p:txBody>
      </p:sp>
      <p:sp>
        <p:nvSpPr>
          <p:cNvPr id="4" name="Slide Number Placeholder 3"/>
          <p:cNvSpPr>
            <a:spLocks noGrp="1"/>
          </p:cNvSpPr>
          <p:nvPr>
            <p:ph type="sldNum" sz="quarter" idx="5"/>
          </p:nvPr>
        </p:nvSpPr>
        <p:spPr/>
        <p:txBody>
          <a:bodyPr/>
          <a:lstStyle/>
          <a:p>
            <a:fld id="{8FA6B399-E90A-43F2-A527-695A6C02283B}" type="slidenum">
              <a:rPr lang="en-GB" smtClean="0"/>
              <a:t>25</a:t>
            </a:fld>
            <a:endParaRPr lang="en-GB" dirty="0"/>
          </a:p>
        </p:txBody>
      </p:sp>
    </p:spTree>
    <p:extLst>
      <p:ext uri="{BB962C8B-B14F-4D97-AF65-F5344CB8AC3E}">
        <p14:creationId xmlns:p14="http://schemas.microsoft.com/office/powerpoint/2010/main" val="3073504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https://www.gov.uk/government/publications/relationships-education-relationships-and-sex-education-rse-and-health-education</a:t>
            </a: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FA6B399-E90A-43F2-A527-695A6C02283B}" type="slidenum">
              <a:rPr lang="en-GB" smtClean="0"/>
              <a:t>26</a:t>
            </a:fld>
            <a:endParaRPr lang="en-GB" dirty="0"/>
          </a:p>
        </p:txBody>
      </p:sp>
    </p:spTree>
    <p:extLst>
      <p:ext uri="{BB962C8B-B14F-4D97-AF65-F5344CB8AC3E}">
        <p14:creationId xmlns:p14="http://schemas.microsoft.com/office/powerpoint/2010/main" val="149879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27</a:t>
            </a:fld>
            <a:endParaRPr lang="en-GB" dirty="0"/>
          </a:p>
        </p:txBody>
      </p:sp>
    </p:spTree>
    <p:extLst>
      <p:ext uri="{BB962C8B-B14F-4D97-AF65-F5344CB8AC3E}">
        <p14:creationId xmlns:p14="http://schemas.microsoft.com/office/powerpoint/2010/main" val="172367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Children who are potentially at greater risk of harm-Children in Need</a:t>
            </a:r>
          </a:p>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28</a:t>
            </a:fld>
            <a:endParaRPr lang="en-GB" dirty="0"/>
          </a:p>
        </p:txBody>
      </p:sp>
    </p:spTree>
    <p:extLst>
      <p:ext uri="{BB962C8B-B14F-4D97-AF65-F5344CB8AC3E}">
        <p14:creationId xmlns:p14="http://schemas.microsoft.com/office/powerpoint/2010/main" val="879568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29</a:t>
            </a:fld>
            <a:endParaRPr lang="en-GB" dirty="0"/>
          </a:p>
        </p:txBody>
      </p:sp>
    </p:spTree>
    <p:extLst>
      <p:ext uri="{BB962C8B-B14F-4D97-AF65-F5344CB8AC3E}">
        <p14:creationId xmlns:p14="http://schemas.microsoft.com/office/powerpoint/2010/main" val="428887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801688"/>
            <a:ext cx="7108825" cy="39989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B60EB46-43E3-4C65-9C32-442A849344C9}" type="slidenum">
              <a:rPr lang="en-GB" smtClean="0"/>
              <a:pPr>
                <a:defRPr/>
              </a:pPr>
              <a:t>3</a:t>
            </a:fld>
            <a:endParaRPr lang="en-GB" dirty="0"/>
          </a:p>
        </p:txBody>
      </p:sp>
    </p:spTree>
    <p:extLst>
      <p:ext uri="{BB962C8B-B14F-4D97-AF65-F5344CB8AC3E}">
        <p14:creationId xmlns:p14="http://schemas.microsoft.com/office/powerpoint/2010/main" val="704448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30</a:t>
            </a:fld>
            <a:endParaRPr lang="en-GB" dirty="0"/>
          </a:p>
        </p:txBody>
      </p:sp>
    </p:spTree>
    <p:extLst>
      <p:ext uri="{BB962C8B-B14F-4D97-AF65-F5344CB8AC3E}">
        <p14:creationId xmlns:p14="http://schemas.microsoft.com/office/powerpoint/2010/main" val="35586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advice does not cover safeguarding incidents. Where a child is suffering, or is likely to suffer from harm, it is important that a referral to children’s social care (and if appropriate the police) is made immediately. Referrals should follow the local referral process. </a:t>
            </a:r>
          </a:p>
          <a:p>
            <a:endParaRPr lang="en-US" dirty="0"/>
          </a:p>
          <a:p>
            <a:r>
              <a:rPr lang="en-US" dirty="0"/>
              <a:t>Contact with police should ideally be made by a single point of contact from the school. This may be the headteacher or the designated safeguarding lead to ensure all the relevant information is shared and improve consistency of referrals</a:t>
            </a:r>
          </a:p>
          <a:p>
            <a:endParaRPr lang="en-US" dirty="0"/>
          </a:p>
          <a:p>
            <a:r>
              <a:rPr lang="en-US" dirty="0"/>
              <a:t>When an incident occurs in which a crime has or may have been committed, the school or college need to consider whether to involve the police. Many incidents can be dealt with and resolved internally. The school or college behaviour policy will give guidance on how to deal with and record such incidents. In making a decision to involve the police it is important that the school or college ensure a balance is struck between the needs of the students involved and the needs of other students and the wider school or college community. The victim in any incident should be supported and protected as a priority. Those suspected of being the offender will also need to be supported. There will often be significant circumstances in a young person’s life that are contributing factors to an incident and it is important that they are taken into consideration. The seriousness of the incident will be a judgement call for the school or college. In making this decision the level of harm and the circumstances leading to the incident would need to be carefully considered. </a:t>
            </a:r>
          </a:p>
          <a:p>
            <a:endParaRPr lang="en-US" dirty="0"/>
          </a:p>
          <a:p>
            <a:endParaRPr lang="en-US" dirty="0"/>
          </a:p>
          <a:p>
            <a:r>
              <a:rPr lang="en-US" dirty="0"/>
              <a:t>When the decision is made to report an incident to the police for investigation, due to the seriousness of the incident or for other aggravating circumstances, the school or college should cease their own investigation, having asked only enough questions to establish the basic facts of the incident. Every effort should be made by the school or college to preserve any relevant evidence.</a:t>
            </a:r>
            <a:endParaRPr lang="en-GB" dirty="0"/>
          </a:p>
        </p:txBody>
      </p:sp>
      <p:sp>
        <p:nvSpPr>
          <p:cNvPr id="4" name="Slide Number Placeholder 3"/>
          <p:cNvSpPr>
            <a:spLocks noGrp="1"/>
          </p:cNvSpPr>
          <p:nvPr>
            <p:ph type="sldNum" sz="quarter" idx="5"/>
          </p:nvPr>
        </p:nvSpPr>
        <p:spPr/>
        <p:txBody>
          <a:bodyPr/>
          <a:lstStyle/>
          <a:p>
            <a:fld id="{8FA6B399-E90A-43F2-A527-695A6C02283B}" type="slidenum">
              <a:rPr lang="en-GB" smtClean="0"/>
              <a:t>31</a:t>
            </a:fld>
            <a:endParaRPr lang="en-GB" dirty="0"/>
          </a:p>
        </p:txBody>
      </p:sp>
    </p:spTree>
    <p:extLst>
      <p:ext uri="{BB962C8B-B14F-4D97-AF65-F5344CB8AC3E}">
        <p14:creationId xmlns:p14="http://schemas.microsoft.com/office/powerpoint/2010/main" val="3181970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or college should be aware that they may not be aware of all circumstances leading to or connected to the incident i.e. students behaviour or involvement outside school or within their family. Contacting the police or other agencies may allow a further picture to be obtained, which assists in making informed decisions.</a:t>
            </a:r>
          </a:p>
          <a:p>
            <a:endParaRPr lang="en-GB" dirty="0"/>
          </a:p>
          <a:p>
            <a:r>
              <a:rPr lang="en-GB" dirty="0"/>
              <a:t>Parental cooperation should be maintained throughout and the incident and actions recorded</a:t>
            </a:r>
          </a:p>
        </p:txBody>
      </p:sp>
      <p:sp>
        <p:nvSpPr>
          <p:cNvPr id="4" name="Slide Number Placeholder 3"/>
          <p:cNvSpPr>
            <a:spLocks noGrp="1"/>
          </p:cNvSpPr>
          <p:nvPr>
            <p:ph type="sldNum" sz="quarter" idx="5"/>
          </p:nvPr>
        </p:nvSpPr>
        <p:spPr/>
        <p:txBody>
          <a:bodyPr/>
          <a:lstStyle/>
          <a:p>
            <a:fld id="{8FA6B399-E90A-43F2-A527-695A6C02283B}" type="slidenum">
              <a:rPr lang="en-GB" smtClean="0"/>
              <a:t>32</a:t>
            </a:fld>
            <a:endParaRPr lang="en-GB" dirty="0"/>
          </a:p>
        </p:txBody>
      </p:sp>
    </p:spTree>
    <p:extLst>
      <p:ext uri="{BB962C8B-B14F-4D97-AF65-F5344CB8AC3E}">
        <p14:creationId xmlns:p14="http://schemas.microsoft.com/office/powerpoint/2010/main" val="3631873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A6B399-E90A-43F2-A527-695A6C02283B}" type="slidenum">
              <a:rPr lang="en-GB" smtClean="0"/>
              <a:t>33</a:t>
            </a:fld>
            <a:endParaRPr lang="en-GB" dirty="0"/>
          </a:p>
        </p:txBody>
      </p:sp>
    </p:spTree>
    <p:extLst>
      <p:ext uri="{BB962C8B-B14F-4D97-AF65-F5344CB8AC3E}">
        <p14:creationId xmlns:p14="http://schemas.microsoft.com/office/powerpoint/2010/main" val="172661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34</a:t>
            </a:fld>
            <a:endParaRPr lang="en-GB" dirty="0"/>
          </a:p>
        </p:txBody>
      </p:sp>
    </p:spTree>
    <p:extLst>
      <p:ext uri="{BB962C8B-B14F-4D97-AF65-F5344CB8AC3E}">
        <p14:creationId xmlns:p14="http://schemas.microsoft.com/office/powerpoint/2010/main" val="4037037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Abuse committed in the context of preserving “honour” often involves a wider network of family or community pressure and can include multiple perpetrators. It is important to be aware of this dynamic and additional risk factors when deciding what form of safeguarding action to take.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‘Similar’ forms e.g. acid attacks, pressure to move abroad, murder.  </a:t>
            </a:r>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35</a:t>
            </a:fld>
            <a:endParaRPr lang="en-GB" dirty="0"/>
          </a:p>
        </p:txBody>
      </p:sp>
    </p:spTree>
    <p:extLst>
      <p:ext uri="{BB962C8B-B14F-4D97-AF65-F5344CB8AC3E}">
        <p14:creationId xmlns:p14="http://schemas.microsoft.com/office/powerpoint/2010/main" val="2685154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 of the impact on children has been slightly shortened and improved, although no major changes.</a:t>
            </a:r>
          </a:p>
          <a:p>
            <a:r>
              <a:rPr lang="en-GB" dirty="0"/>
              <a:t>Page 85</a:t>
            </a:r>
          </a:p>
        </p:txBody>
      </p:sp>
      <p:sp>
        <p:nvSpPr>
          <p:cNvPr id="4" name="Slide Number Placeholder 3"/>
          <p:cNvSpPr>
            <a:spLocks noGrp="1"/>
          </p:cNvSpPr>
          <p:nvPr>
            <p:ph type="sldNum" sz="quarter" idx="5"/>
          </p:nvPr>
        </p:nvSpPr>
        <p:spPr/>
        <p:txBody>
          <a:bodyPr/>
          <a:lstStyle/>
          <a:p>
            <a:fld id="{8FA6B399-E90A-43F2-A527-695A6C02283B}" type="slidenum">
              <a:rPr lang="en-GB" smtClean="0"/>
              <a:t>36</a:t>
            </a:fld>
            <a:endParaRPr lang="en-GB" dirty="0"/>
          </a:p>
        </p:txBody>
      </p:sp>
    </p:spTree>
    <p:extLst>
      <p:ext uri="{BB962C8B-B14F-4D97-AF65-F5344CB8AC3E}">
        <p14:creationId xmlns:p14="http://schemas.microsoft.com/office/powerpoint/2010/main" val="822539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 of the impact on children has been slightly shortened and improved, although no major changes.</a:t>
            </a:r>
          </a:p>
          <a:p>
            <a:r>
              <a:rPr lang="en-GB" dirty="0"/>
              <a:t>Page 85</a:t>
            </a:r>
          </a:p>
          <a:p>
            <a:endParaRPr lang="en-GB" dirty="0"/>
          </a:p>
          <a:p>
            <a:r>
              <a:rPr lang="en-GB" dirty="0"/>
              <a:t>Annex A includes reference to supportive services</a:t>
            </a:r>
          </a:p>
          <a:p>
            <a:endParaRPr lang="en-GB" dirty="0"/>
          </a:p>
          <a:p>
            <a:r>
              <a:rPr lang="en-GB" dirty="0"/>
              <a:t>KCSE says referrals.  This has been amended here to notifications as they are not a ‘referral’ to anything.</a:t>
            </a:r>
          </a:p>
          <a:p>
            <a:endParaRPr lang="en-GB" dirty="0"/>
          </a:p>
          <a:p>
            <a:r>
              <a:rPr lang="en-GB" dirty="0"/>
              <a:t>Also mentioned are organisations who can help where children are affected by DA.  </a:t>
            </a:r>
          </a:p>
        </p:txBody>
      </p:sp>
      <p:sp>
        <p:nvSpPr>
          <p:cNvPr id="4" name="Slide Number Placeholder 3"/>
          <p:cNvSpPr>
            <a:spLocks noGrp="1"/>
          </p:cNvSpPr>
          <p:nvPr>
            <p:ph type="sldNum" sz="quarter" idx="5"/>
          </p:nvPr>
        </p:nvSpPr>
        <p:spPr/>
        <p:txBody>
          <a:bodyPr/>
          <a:lstStyle/>
          <a:p>
            <a:fld id="{8FA6B399-E90A-43F2-A527-695A6C02283B}" type="slidenum">
              <a:rPr lang="en-GB" smtClean="0"/>
              <a:t>37</a:t>
            </a:fld>
            <a:endParaRPr lang="en-GB" dirty="0"/>
          </a:p>
        </p:txBody>
      </p:sp>
    </p:spTree>
    <p:extLst>
      <p:ext uri="{BB962C8B-B14F-4D97-AF65-F5344CB8AC3E}">
        <p14:creationId xmlns:p14="http://schemas.microsoft.com/office/powerpoint/2010/main" val="3264022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governmental definition of terrorism has been added to KCSiE (p89)</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Channel definition (with emphasis on voluntary nature) has been amended with a link to the guidance for channel and prevent (p90). </a:t>
            </a:r>
            <a:r>
              <a:rPr lang="en-GB" dirty="0">
                <a:highlight>
                  <a:srgbClr val="FFFF00"/>
                </a:highlight>
              </a:rPr>
              <a:t>A representative from the school or college may be asked to attend the Channel panel to help with this assessment. An individual’s engagement with the programme is entirely voluntary at all stages. </a:t>
            </a:r>
          </a:p>
          <a:p>
            <a:endParaRPr lang="en-GB" dirty="0"/>
          </a:p>
          <a:p>
            <a:endParaRPr lang="en-GB" dirty="0"/>
          </a:p>
          <a:p>
            <a:r>
              <a:rPr lang="en-GB" dirty="0"/>
              <a:t>The school’s DSL or deputy should be aware of local procedures for making a prevent referral</a:t>
            </a:r>
          </a:p>
        </p:txBody>
      </p:sp>
      <p:sp>
        <p:nvSpPr>
          <p:cNvPr id="4" name="Slide Number Placeholder 3"/>
          <p:cNvSpPr>
            <a:spLocks noGrp="1"/>
          </p:cNvSpPr>
          <p:nvPr>
            <p:ph type="sldNum" sz="quarter" idx="5"/>
          </p:nvPr>
        </p:nvSpPr>
        <p:spPr/>
        <p:txBody>
          <a:bodyPr/>
          <a:lstStyle/>
          <a:p>
            <a:fld id="{8FA6B399-E90A-43F2-A527-695A6C02283B}" type="slidenum">
              <a:rPr lang="en-GB" smtClean="0"/>
              <a:t>38</a:t>
            </a:fld>
            <a:endParaRPr lang="en-GB" dirty="0"/>
          </a:p>
        </p:txBody>
      </p:sp>
    </p:spTree>
    <p:extLst>
      <p:ext uri="{BB962C8B-B14F-4D97-AF65-F5344CB8AC3E}">
        <p14:creationId xmlns:p14="http://schemas.microsoft.com/office/powerpoint/2010/main" val="78965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39</a:t>
            </a:fld>
            <a:endParaRPr lang="en-GB" dirty="0"/>
          </a:p>
        </p:txBody>
      </p:sp>
    </p:spTree>
    <p:extLst>
      <p:ext uri="{BB962C8B-B14F-4D97-AF65-F5344CB8AC3E}">
        <p14:creationId xmlns:p14="http://schemas.microsoft.com/office/powerpoint/2010/main" val="80702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Recognising the pressures caused by the pandemic, the Government significantly reduced the changes planned in the draft KCSiE 2020, taking out changes wherever possible. </a:t>
            </a:r>
          </a:p>
        </p:txBody>
      </p:sp>
      <p:sp>
        <p:nvSpPr>
          <p:cNvPr id="4" name="Slide Number Placeholder 3"/>
          <p:cNvSpPr>
            <a:spLocks noGrp="1"/>
          </p:cNvSpPr>
          <p:nvPr>
            <p:ph type="sldNum" sz="quarter" idx="5"/>
          </p:nvPr>
        </p:nvSpPr>
        <p:spPr/>
        <p:txBody>
          <a:bodyPr/>
          <a:lstStyle/>
          <a:p>
            <a:fld id="{0147CA39-1EA8-448E-8648-AF18E96B3819}" type="slidenum">
              <a:rPr lang="en-GB" smtClean="0"/>
              <a:t>4</a:t>
            </a:fld>
            <a:endParaRPr lang="en-GB" dirty="0"/>
          </a:p>
        </p:txBody>
      </p:sp>
    </p:spTree>
    <p:extLst>
      <p:ext uri="{BB962C8B-B14F-4D97-AF65-F5344CB8AC3E}">
        <p14:creationId xmlns:p14="http://schemas.microsoft.com/office/powerpoint/2010/main" val="2173347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DSLs will also be able to attend a briefing in the next few weeks with a similar presentation.  </a:t>
            </a:r>
          </a:p>
        </p:txBody>
      </p:sp>
      <p:sp>
        <p:nvSpPr>
          <p:cNvPr id="4" name="Slide Number Placeholder 3"/>
          <p:cNvSpPr>
            <a:spLocks noGrp="1"/>
          </p:cNvSpPr>
          <p:nvPr>
            <p:ph type="sldNum" sz="quarter" idx="5"/>
          </p:nvPr>
        </p:nvSpPr>
        <p:spPr/>
        <p:txBody>
          <a:bodyPr/>
          <a:lstStyle/>
          <a:p>
            <a:fld id="{0147CA39-1EA8-448E-8648-AF18E96B3819}" type="slidenum">
              <a:rPr lang="en-GB" smtClean="0"/>
              <a:t>40</a:t>
            </a:fld>
            <a:endParaRPr lang="en-GB" dirty="0"/>
          </a:p>
        </p:txBody>
      </p:sp>
    </p:spTree>
    <p:extLst>
      <p:ext uri="{BB962C8B-B14F-4D97-AF65-F5344CB8AC3E}">
        <p14:creationId xmlns:p14="http://schemas.microsoft.com/office/powerpoint/2010/main" val="2517972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 to be fully aware of the implications of the new compulsory RE,RSE,HE curriculum and clear alignment with safeguarding</a:t>
            </a:r>
          </a:p>
          <a:p>
            <a:endParaRPr lang="en-GB" dirty="0"/>
          </a:p>
          <a:p>
            <a:r>
              <a:rPr lang="en-GB" dirty="0"/>
              <a:t>Draft version March 2020 outlined some crucial points in the role of the DSL adding in ‘additional’ time and ‘appropriate supervision’ support</a:t>
            </a:r>
          </a:p>
          <a:p>
            <a:endParaRPr lang="en-GB" dirty="0"/>
          </a:p>
          <a:p>
            <a:r>
              <a:rPr lang="en-GB" sz="1200" b="0" i="0" u="none" strike="noStrike" kern="1200" baseline="0" dirty="0">
                <a:solidFill>
                  <a:schemeClr val="tx1"/>
                </a:solidFill>
                <a:latin typeface="+mn-lt"/>
                <a:ea typeface="+mn-ea"/>
                <a:cs typeface="+mn-cs"/>
              </a:rPr>
              <a:t>Sept 2019 and 2020:  ‘They should be given the time, funding, training, resources and support’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March 2020:  ‘They should be given ‘additional’ time, funding, training, resources and ‘</a:t>
            </a:r>
            <a:r>
              <a:rPr lang="en-GB" dirty="0"/>
              <a:t>appropriate supervision’ </a:t>
            </a:r>
            <a:r>
              <a:rPr lang="en-GB" sz="1200" b="0" i="0" u="none" strike="noStrike" kern="1200" baseline="0" dirty="0">
                <a:solidFill>
                  <a:schemeClr val="tx1"/>
                </a:solidFill>
                <a:latin typeface="+mn-lt"/>
                <a:ea typeface="+mn-ea"/>
                <a:cs typeface="+mn-cs"/>
              </a:rPr>
              <a:t>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Therefore its likely in the next version of KCSE that dedicated time and safeguarding supervision will become an expectation to support the DSL role in schools</a:t>
            </a:r>
          </a:p>
          <a:p>
            <a:endParaRPr lang="en-GB" dirty="0"/>
          </a:p>
        </p:txBody>
      </p:sp>
      <p:sp>
        <p:nvSpPr>
          <p:cNvPr id="4" name="Slide Number Placeholder 3"/>
          <p:cNvSpPr>
            <a:spLocks noGrp="1"/>
          </p:cNvSpPr>
          <p:nvPr>
            <p:ph type="sldNum" sz="quarter" idx="5"/>
          </p:nvPr>
        </p:nvSpPr>
        <p:spPr/>
        <p:txBody>
          <a:bodyPr/>
          <a:lstStyle/>
          <a:p>
            <a:fld id="{8FA6B399-E90A-43F2-A527-695A6C02283B}" type="slidenum">
              <a:rPr lang="en-GB" smtClean="0"/>
              <a:t>41</a:t>
            </a:fld>
            <a:endParaRPr lang="en-GB" dirty="0"/>
          </a:p>
        </p:txBody>
      </p:sp>
    </p:spTree>
    <p:extLst>
      <p:ext uri="{BB962C8B-B14F-4D97-AF65-F5344CB8AC3E}">
        <p14:creationId xmlns:p14="http://schemas.microsoft.com/office/powerpoint/2010/main" val="2102538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47CA39-1EA8-448E-8648-AF18E96B3819}" type="slidenum">
              <a:rPr lang="en-GB" smtClean="0"/>
              <a:t>42</a:t>
            </a:fld>
            <a:endParaRPr lang="en-GB" dirty="0"/>
          </a:p>
        </p:txBody>
      </p:sp>
    </p:spTree>
    <p:extLst>
      <p:ext uri="{BB962C8B-B14F-4D97-AF65-F5344CB8AC3E}">
        <p14:creationId xmlns:p14="http://schemas.microsoft.com/office/powerpoint/2010/main" val="3926601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43</a:t>
            </a:fld>
            <a:endParaRPr lang="en-GB" dirty="0"/>
          </a:p>
        </p:txBody>
      </p:sp>
    </p:spTree>
    <p:extLst>
      <p:ext uri="{BB962C8B-B14F-4D97-AF65-F5344CB8AC3E}">
        <p14:creationId xmlns:p14="http://schemas.microsoft.com/office/powerpoint/2010/main" val="326250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GB" sz="1200" kern="1200" dirty="0">
                <a:solidFill>
                  <a:schemeClr val="tx1"/>
                </a:solidFill>
                <a:effectLst/>
                <a:latin typeface="+mn-lt"/>
                <a:ea typeface="+mn-ea"/>
                <a:cs typeface="+mn-cs"/>
              </a:rPr>
              <a:t>To help this spike:  Additional staffing in MASH and promotion of the MASH professional helpline.</a:t>
            </a:r>
          </a:p>
          <a:p>
            <a:pPr eaLnBrk="0" fontAlgn="base" hangingPunct="0"/>
            <a:endParaRPr lang="en-GB" sz="1200" kern="1200" dirty="0">
              <a:solidFill>
                <a:schemeClr val="tx1"/>
              </a:solidFill>
              <a:effectLst/>
              <a:latin typeface="+mn-lt"/>
              <a:ea typeface="+mn-ea"/>
              <a:cs typeface="+mn-cs"/>
            </a:endParaRPr>
          </a:p>
          <a:p>
            <a:pPr eaLnBrk="0" fontAlgn="base" hangingPunct="0"/>
            <a:r>
              <a:rPr lang="en-GB" sz="1200" kern="1200" dirty="0">
                <a:solidFill>
                  <a:schemeClr val="tx1"/>
                </a:solidFill>
                <a:effectLst/>
                <a:latin typeface="+mn-lt"/>
                <a:ea typeface="+mn-ea"/>
                <a:cs typeface="+mn-cs"/>
              </a:rPr>
              <a:t>Social distancing, self-isolating and quarantine can cause stress and changes in everyone's behaviour.  Families are under new pressures and for some, this can result in harmful behaviours.  Because of all these things, there is likely to be a spike in concerns and referrals as lockdown eases and pupils return to school.  </a:t>
            </a:r>
          </a:p>
          <a:p>
            <a:pPr eaLnBrk="0" fontAlgn="base" hangingPunct="0"/>
            <a:endParaRPr lang="en-GB" sz="1200" kern="1200" dirty="0">
              <a:solidFill>
                <a:schemeClr val="tx1"/>
              </a:solidFill>
              <a:effectLst/>
              <a:latin typeface="+mn-lt"/>
              <a:ea typeface="+mn-ea"/>
              <a:cs typeface="+mn-cs"/>
            </a:endParaRPr>
          </a:p>
          <a:p>
            <a:pPr marL="171450" indent="-171450" eaLnBrk="0" fontAlgn="base" hangingPunct="0">
              <a:buFont typeface="Arial" panose="020B0604020202020204" pitchFamily="34" charset="0"/>
              <a:buChar char="•"/>
            </a:pPr>
            <a:r>
              <a:rPr lang="en-GB" sz="1200" b="0" kern="1200" dirty="0">
                <a:solidFill>
                  <a:schemeClr val="tx1"/>
                </a:solidFill>
                <a:effectLst/>
                <a:latin typeface="+mn-lt"/>
                <a:ea typeface="+mn-ea"/>
                <a:cs typeface="+mn-cs"/>
              </a:rPr>
              <a:t>Concerns may be new or of increasing frequency e.g. physical abuse</a:t>
            </a:r>
          </a:p>
          <a:p>
            <a:pPr marL="171450" indent="-171450">
              <a:buFont typeface="Arial" panose="020B0604020202020204" pitchFamily="34" charset="0"/>
              <a:buChar char="•"/>
            </a:pPr>
            <a:r>
              <a:rPr kumimoji="1" lang="en-GB" sz="1200" b="0" kern="1200" dirty="0">
                <a:solidFill>
                  <a:schemeClr val="tx1"/>
                </a:solidFill>
                <a:effectLst/>
                <a:latin typeface="Arial" charset="0"/>
                <a:ea typeface="+mn-ea"/>
                <a:cs typeface="Arial" charset="0"/>
              </a:rPr>
              <a:t>Different types of abuse e.g. online abuse, gang culture/county lines</a:t>
            </a:r>
          </a:p>
          <a:p>
            <a:pPr marL="171450" indent="-171450">
              <a:buFont typeface="Arial" panose="020B0604020202020204" pitchFamily="34" charset="0"/>
              <a:buChar char="•"/>
            </a:pPr>
            <a:r>
              <a:rPr kumimoji="1" lang="en-GB" sz="1200" b="0" kern="1200" dirty="0">
                <a:solidFill>
                  <a:schemeClr val="tx1"/>
                </a:solidFill>
                <a:effectLst/>
                <a:latin typeface="Arial" charset="0"/>
                <a:ea typeface="+mn-ea"/>
                <a:cs typeface="Arial" charset="0"/>
              </a:rPr>
              <a:t>Families have been restricted to an unsafe place with no support</a:t>
            </a:r>
          </a:p>
          <a:p>
            <a:pPr marL="171450" indent="-171450">
              <a:buFont typeface="Arial" panose="020B0604020202020204" pitchFamily="34" charset="0"/>
              <a:buChar char="•"/>
            </a:pPr>
            <a:endParaRPr kumimoji="1" lang="en-GB" sz="1200" b="0" kern="1200" dirty="0">
              <a:solidFill>
                <a:schemeClr val="tx1"/>
              </a:solidFill>
              <a:effectLst/>
              <a:latin typeface="Arial" charset="0"/>
              <a:ea typeface="+mn-ea"/>
              <a:cs typeface="Arial" charset="0"/>
            </a:endParaRPr>
          </a:p>
          <a:p>
            <a:pPr marL="0" indent="0">
              <a:buFont typeface="Arial" panose="020B0604020202020204" pitchFamily="34" charset="0"/>
              <a:buNone/>
            </a:pPr>
            <a:r>
              <a:rPr kumimoji="1" lang="en-GB" sz="1200" b="0" kern="1200" dirty="0">
                <a:solidFill>
                  <a:schemeClr val="tx1"/>
                </a:solidFill>
                <a:effectLst/>
                <a:latin typeface="Arial" charset="0"/>
                <a:ea typeface="+mn-ea"/>
                <a:cs typeface="Arial" charset="0"/>
              </a:rPr>
              <a:t>What the issues are likely to be…</a:t>
            </a:r>
          </a:p>
          <a:p>
            <a:pPr eaLnBrk="0" fontAlgn="base" hangingPunct="0"/>
            <a:endParaRPr lang="en-GB" sz="1200" kern="1200" dirty="0">
              <a:solidFill>
                <a:schemeClr val="tx1"/>
              </a:solidFill>
              <a:effectLst/>
              <a:latin typeface="+mn-lt"/>
              <a:ea typeface="+mn-ea"/>
              <a:cs typeface="+mn-cs"/>
            </a:endParaRPr>
          </a:p>
          <a:p>
            <a:pPr eaLnBrk="0" fontAlgn="base" hangingPunct="0"/>
            <a:r>
              <a:rPr lang="en-GB" sz="1200" b="1" kern="1200" dirty="0">
                <a:solidFill>
                  <a:schemeClr val="tx1"/>
                </a:solidFill>
                <a:effectLst/>
                <a:latin typeface="+mn-lt"/>
                <a:ea typeface="+mn-ea"/>
                <a:cs typeface="+mn-cs"/>
              </a:rPr>
              <a:t>Domestic Abuse: </a:t>
            </a:r>
            <a:r>
              <a:rPr lang="en-GB" sz="1200" kern="1200" dirty="0">
                <a:solidFill>
                  <a:schemeClr val="tx1"/>
                </a:solidFill>
                <a:effectLst/>
                <a:latin typeface="+mn-lt"/>
                <a:ea typeface="+mn-ea"/>
                <a:cs typeface="+mn-cs"/>
              </a:rPr>
              <a:t> Initial decrease in DA calls and Operation Encompass notifications but now services seeing a significant increase in DA cases.  This is due to lockdown meaning less contact with people so less concerns witnessed/reported.  The increase is happening as we come out of lockdown and victims having more contact, are being seen by people and feel safer to make contact with professionals. </a:t>
            </a:r>
          </a:p>
          <a:p>
            <a:pPr eaLnBrk="0" fontAlgn="base" hangingPunct="0"/>
            <a:r>
              <a:rPr lang="en-GB" sz="1200" b="1" kern="1200" dirty="0">
                <a:solidFill>
                  <a:schemeClr val="tx1"/>
                </a:solidFill>
                <a:effectLst/>
                <a:latin typeface="+mn-lt"/>
                <a:ea typeface="+mn-ea"/>
                <a:cs typeface="+mn-cs"/>
              </a:rPr>
              <a:t>Conflict, stress and family tension</a:t>
            </a:r>
            <a:r>
              <a:rPr lang="en-GB" sz="1200" kern="1200" dirty="0">
                <a:solidFill>
                  <a:schemeClr val="tx1"/>
                </a:solidFill>
                <a:effectLst/>
                <a:latin typeface="+mn-lt"/>
                <a:ea typeface="+mn-ea"/>
                <a:cs typeface="+mn-cs"/>
              </a:rPr>
              <a:t> – caused through families spending more time with another can cause arguments, frustrations, possibly lead to physical abuse or Adolescent to Parent Violent Abuse (APVA).</a:t>
            </a:r>
          </a:p>
          <a:p>
            <a:pPr eaLnBrk="0" fontAlgn="base" hangingPunct="0"/>
            <a:r>
              <a:rPr lang="en-GB" sz="1200" b="1" kern="1200" dirty="0">
                <a:solidFill>
                  <a:schemeClr val="tx1"/>
                </a:solidFill>
                <a:effectLst/>
                <a:latin typeface="+mn-lt"/>
                <a:ea typeface="+mn-ea"/>
                <a:cs typeface="+mn-cs"/>
              </a:rPr>
              <a:t>Online</a:t>
            </a:r>
            <a:r>
              <a:rPr lang="en-GB" sz="1200" kern="1200" dirty="0">
                <a:solidFill>
                  <a:schemeClr val="tx1"/>
                </a:solidFill>
                <a:effectLst/>
                <a:latin typeface="+mn-lt"/>
                <a:ea typeface="+mn-ea"/>
                <a:cs typeface="+mn-cs"/>
              </a:rPr>
              <a:t> – vulnerability of children due to an increase of accessing online programmes and social media, possible less adult supervision due to parents working or not aware of dangers to children or monitoring what children, young people may be accessing could result in them becoming a potential target.</a:t>
            </a:r>
          </a:p>
          <a:p>
            <a:pPr eaLnBrk="0" fontAlgn="base" hangingPunct="0"/>
            <a:r>
              <a:rPr lang="en-GB" sz="1200" b="1" kern="1200" dirty="0">
                <a:solidFill>
                  <a:schemeClr val="tx1"/>
                </a:solidFill>
                <a:effectLst/>
                <a:latin typeface="+mn-lt"/>
                <a:ea typeface="+mn-ea"/>
                <a:cs typeface="+mn-cs"/>
              </a:rPr>
              <a:t>Substance abuse-</a:t>
            </a:r>
            <a:r>
              <a:rPr lang="en-GB" sz="1200" kern="1200" dirty="0">
                <a:solidFill>
                  <a:schemeClr val="tx1"/>
                </a:solidFill>
                <a:effectLst/>
                <a:latin typeface="+mn-lt"/>
                <a:ea typeface="+mn-ea"/>
                <a:cs typeface="+mn-cs"/>
              </a:rPr>
              <a:t>Over use of alcohol/drugs as a coping mechanism by parents</a:t>
            </a:r>
          </a:p>
          <a:p>
            <a:pPr eaLnBrk="0" fontAlgn="base" hangingPunct="0"/>
            <a:r>
              <a:rPr lang="en-GB" sz="1200" b="1" kern="1200" dirty="0">
                <a:solidFill>
                  <a:schemeClr val="tx1"/>
                </a:solidFill>
                <a:effectLst/>
                <a:latin typeface="+mn-lt"/>
                <a:ea typeface="+mn-ea"/>
                <a:cs typeface="+mn-cs"/>
              </a:rPr>
              <a:t>Mental health issues increased</a:t>
            </a:r>
            <a:r>
              <a:rPr lang="en-GB" sz="1200" kern="1200" dirty="0">
                <a:solidFill>
                  <a:schemeClr val="tx1"/>
                </a:solidFill>
                <a:effectLst/>
                <a:latin typeface="+mn-lt"/>
                <a:ea typeface="+mn-ea"/>
                <a:cs typeface="+mn-cs"/>
              </a:rPr>
              <a:t>-both parents and child/ren</a:t>
            </a:r>
          </a:p>
          <a:p>
            <a:pPr eaLnBrk="0" fontAlgn="base" hangingPunct="0"/>
            <a:r>
              <a:rPr lang="en-GB" sz="1200" b="1" kern="1200" dirty="0">
                <a:solidFill>
                  <a:schemeClr val="tx1"/>
                </a:solidFill>
                <a:effectLst/>
                <a:latin typeface="+mn-lt"/>
                <a:ea typeface="+mn-ea"/>
                <a:cs typeface="+mn-cs"/>
              </a:rPr>
              <a:t>Disabled children</a:t>
            </a:r>
            <a:r>
              <a:rPr lang="en-GB" sz="1200" kern="1200" dirty="0">
                <a:solidFill>
                  <a:schemeClr val="tx1"/>
                </a:solidFill>
                <a:effectLst/>
                <a:latin typeface="+mn-lt"/>
                <a:ea typeface="+mn-ea"/>
                <a:cs typeface="+mn-cs"/>
              </a:rPr>
              <a:t> and young people are just over </a:t>
            </a:r>
            <a:r>
              <a:rPr lang="en-GB" sz="1200" b="1" kern="1200" dirty="0">
                <a:solidFill>
                  <a:schemeClr val="tx1"/>
                </a:solidFill>
                <a:effectLst/>
                <a:latin typeface="+mn-lt"/>
                <a:ea typeface="+mn-ea"/>
                <a:cs typeface="+mn-cs"/>
              </a:rPr>
              <a:t>3 times</a:t>
            </a:r>
            <a:r>
              <a:rPr lang="en-GB" sz="1200" kern="1200" dirty="0">
                <a:solidFill>
                  <a:schemeClr val="tx1"/>
                </a:solidFill>
                <a:effectLst/>
                <a:latin typeface="+mn-lt"/>
                <a:ea typeface="+mn-ea"/>
                <a:cs typeface="+mn-cs"/>
              </a:rPr>
              <a:t> more likely to be abused or </a:t>
            </a:r>
          </a:p>
          <a:p>
            <a:pPr eaLnBrk="0" fontAlgn="base" hangingPunct="0"/>
            <a:r>
              <a:rPr lang="en-GB" sz="1200" kern="1200" dirty="0">
                <a:solidFill>
                  <a:schemeClr val="tx1"/>
                </a:solidFill>
                <a:effectLst/>
                <a:latin typeface="+mn-lt"/>
                <a:ea typeface="+mn-ea"/>
                <a:cs typeface="+mn-cs"/>
              </a:rPr>
              <a:t>neglected than non-disabled young people. And while they may be less visible to professionals and unable to communicate with you easily online or at all, it's important to make a greater effort to keep in touch.</a:t>
            </a:r>
          </a:p>
          <a:p>
            <a:pPr eaLnBrk="0" fontAlgn="base" hangingPunct="0"/>
            <a:r>
              <a:rPr lang="en-GB" sz="1200" b="1" kern="1200" dirty="0">
                <a:solidFill>
                  <a:schemeClr val="tx1"/>
                </a:solidFill>
                <a:effectLst/>
                <a:latin typeface="+mn-lt"/>
                <a:ea typeface="+mn-ea"/>
                <a:cs typeface="+mn-cs"/>
              </a:rPr>
              <a:t>Physical abuse-</a:t>
            </a:r>
            <a:r>
              <a:rPr lang="en-GB" sz="1200" kern="1200" dirty="0">
                <a:solidFill>
                  <a:schemeClr val="tx1"/>
                </a:solidFill>
                <a:effectLst/>
                <a:latin typeface="+mn-lt"/>
                <a:ea typeface="+mn-ea"/>
                <a:cs typeface="+mn-cs"/>
              </a:rPr>
              <a:t>Bruises and marks less likely to be seen by professionals at this time.   </a:t>
            </a:r>
          </a:p>
          <a:p>
            <a:pPr eaLnBrk="0" fontAlgn="base" hangingPunct="0"/>
            <a:r>
              <a:rPr lang="en-GB" sz="1200" b="1" kern="1200" dirty="0">
                <a:solidFill>
                  <a:schemeClr val="tx1"/>
                </a:solidFill>
                <a:effectLst/>
                <a:latin typeface="+mn-lt"/>
                <a:ea typeface="+mn-ea"/>
                <a:cs typeface="+mn-cs"/>
              </a:rPr>
              <a:t>Neglect</a:t>
            </a:r>
            <a:r>
              <a:rPr lang="en-GB" sz="1200" kern="1200" dirty="0">
                <a:solidFill>
                  <a:schemeClr val="tx1"/>
                </a:solidFill>
                <a:effectLst/>
                <a:latin typeface="+mn-lt"/>
                <a:ea typeface="+mn-ea"/>
                <a:cs typeface="+mn-cs"/>
              </a:rPr>
              <a:t> – impact on families due to decreased incomes or living in financial poverty, food demand increase on families, could be a concern for neglect, safeguarding.</a:t>
            </a:r>
          </a:p>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5</a:t>
            </a:fld>
            <a:endParaRPr lang="en-GB" dirty="0"/>
          </a:p>
        </p:txBody>
      </p:sp>
    </p:spTree>
    <p:extLst>
      <p:ext uri="{BB962C8B-B14F-4D97-AF65-F5344CB8AC3E}">
        <p14:creationId xmlns:p14="http://schemas.microsoft.com/office/powerpoint/2010/main" val="144490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organisation called Trauma Informed Schools UK have developed a poster to help school staff recognise behaviours in children that are masking feelings that may have come from experiences in lockdown.  The poster also outlines best responses to these behaviours.  They are a good reminder to staff that behaviour is a response to emotions so hopefully they can try to understand and </a:t>
            </a:r>
            <a:r>
              <a:rPr lang="en-GB" dirty="0" err="1"/>
              <a:t>ee</a:t>
            </a:r>
            <a:r>
              <a:rPr lang="en-GB" dirty="0"/>
              <a:t> the bigger picture.  </a:t>
            </a:r>
          </a:p>
        </p:txBody>
      </p:sp>
      <p:sp>
        <p:nvSpPr>
          <p:cNvPr id="4" name="Slide Number Placeholder 3"/>
          <p:cNvSpPr>
            <a:spLocks noGrp="1"/>
          </p:cNvSpPr>
          <p:nvPr>
            <p:ph type="sldNum" sz="quarter" idx="5"/>
          </p:nvPr>
        </p:nvSpPr>
        <p:spPr/>
        <p:txBody>
          <a:bodyPr/>
          <a:lstStyle/>
          <a:p>
            <a:fld id="{0147CA39-1EA8-448E-8648-AF18E96B3819}" type="slidenum">
              <a:rPr lang="en-GB" smtClean="0"/>
              <a:t>6</a:t>
            </a:fld>
            <a:endParaRPr lang="en-GB" dirty="0"/>
          </a:p>
        </p:txBody>
      </p:sp>
    </p:spTree>
    <p:extLst>
      <p:ext uri="{BB962C8B-B14F-4D97-AF65-F5344CB8AC3E}">
        <p14:creationId xmlns:p14="http://schemas.microsoft.com/office/powerpoint/2010/main" val="248663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safeguarding definition has not been amended in Working Together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Rationale added to outline three main types of changes made to the document.  This includes,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Legislation e.g. RSE and Heath Education, updated guidance on upskirting etc.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Additional, helpful information and new issues added e.g. mental health, criminal exploitation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Clarifications to text to ensure understanding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Having a rational explained what had to be included at this point and what could be left until subsequent version to try not to overwhelm schools at this point.  </a:t>
            </a:r>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7</a:t>
            </a:fld>
            <a:endParaRPr lang="en-GB" dirty="0"/>
          </a:p>
        </p:txBody>
      </p:sp>
    </p:spTree>
    <p:extLst>
      <p:ext uri="{BB962C8B-B14F-4D97-AF65-F5344CB8AC3E}">
        <p14:creationId xmlns:p14="http://schemas.microsoft.com/office/powerpoint/2010/main" val="71039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8</a:t>
            </a:fld>
            <a:endParaRPr lang="en-GB" dirty="0"/>
          </a:p>
        </p:txBody>
      </p:sp>
    </p:spTree>
    <p:extLst>
      <p:ext uri="{BB962C8B-B14F-4D97-AF65-F5344CB8AC3E}">
        <p14:creationId xmlns:p14="http://schemas.microsoft.com/office/powerpoint/2010/main" val="374210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Information can be shared to enhance the safeguarding of a child-this clarifies things rather than ‘information can be shared when it is a child protection matter’ as sometimes you don’t know it is until you share wider e.g. with the Front Door.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Withholding information is needed e.g. if a child is in emergency accommodation.</a:t>
            </a:r>
          </a:p>
          <a:p>
            <a:endParaRPr lang="en-GB" dirty="0"/>
          </a:p>
          <a:p>
            <a:r>
              <a:rPr lang="en-GB" dirty="0"/>
              <a:t>The harm test was included before but not explained.  To satisfy the harm test there needs to be credible evidence of a risk of harm to children or vulnerable adults such as statements made by an individual regarding conduct/behaviour, etc. For a case to be considered as a risk of harm, relevant conduct would not have occurred (and therefore cannot be charged) but there must be tangible evidence rather than a “feeling” that a person represents a risk to children and / or vulnerable adults. For example, a teacher who confides in their head teacher that they are sexually attracted to children (but who had not engaged in ‘relevant conduct’) would satisfy the harm test.</a:t>
            </a:r>
          </a:p>
          <a:p>
            <a:endParaRPr lang="en-GB" dirty="0"/>
          </a:p>
        </p:txBody>
      </p:sp>
      <p:sp>
        <p:nvSpPr>
          <p:cNvPr id="4" name="Slide Number Placeholder 3"/>
          <p:cNvSpPr>
            <a:spLocks noGrp="1"/>
          </p:cNvSpPr>
          <p:nvPr>
            <p:ph type="sldNum" sz="quarter" idx="5"/>
          </p:nvPr>
        </p:nvSpPr>
        <p:spPr/>
        <p:txBody>
          <a:bodyPr/>
          <a:lstStyle/>
          <a:p>
            <a:fld id="{0147CA39-1EA8-448E-8648-AF18E96B3819}" type="slidenum">
              <a:rPr lang="en-GB" smtClean="0"/>
              <a:t>9</a:t>
            </a:fld>
            <a:endParaRPr lang="en-GB" dirty="0"/>
          </a:p>
        </p:txBody>
      </p:sp>
    </p:spTree>
    <p:extLst>
      <p:ext uri="{BB962C8B-B14F-4D97-AF65-F5344CB8AC3E}">
        <p14:creationId xmlns:p14="http://schemas.microsoft.com/office/powerpoint/2010/main" val="217597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E070DB-D2C6-4B85-A29B-58F3D45C8481}" type="datetimeFigureOut">
              <a:rPr lang="en-GB" smtClean="0"/>
              <a:t>26/11/2020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B06D6D-196D-413A-8F0B-A161C64147A9}" type="slidenum">
              <a:rPr lang="en-GB" smtClean="0"/>
              <a:t>‹#›</a:t>
            </a:fld>
            <a:endParaRPr lang="en-GB" dirty="0"/>
          </a:p>
        </p:txBody>
      </p:sp>
    </p:spTree>
    <p:extLst>
      <p:ext uri="{BB962C8B-B14F-4D97-AF65-F5344CB8AC3E}">
        <p14:creationId xmlns:p14="http://schemas.microsoft.com/office/powerpoint/2010/main" val="154015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9EB7-A208-42F1-941F-14CDEC77F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CDBFFE-4AFA-4911-BE0A-8BAEAE4A9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3801FE-FDCE-414B-BE96-A6B3F679031A}"/>
              </a:ext>
            </a:extLst>
          </p:cNvPr>
          <p:cNvSpPr>
            <a:spLocks noGrp="1"/>
          </p:cNvSpPr>
          <p:nvPr>
            <p:ph type="dt" sz="half" idx="10"/>
          </p:nvPr>
        </p:nvSpPr>
        <p:spPr/>
        <p:txBody>
          <a:bodyPr/>
          <a:lstStyle/>
          <a:p>
            <a:fld id="{55E070DB-D2C6-4B85-A29B-58F3D45C8481}" type="datetimeFigureOut">
              <a:rPr lang="en-GB" smtClean="0"/>
              <a:t>26/11/2020</a:t>
            </a:fld>
            <a:endParaRPr lang="en-GB" dirty="0"/>
          </a:p>
        </p:txBody>
      </p:sp>
      <p:sp>
        <p:nvSpPr>
          <p:cNvPr id="5" name="Footer Placeholder 4">
            <a:extLst>
              <a:ext uri="{FF2B5EF4-FFF2-40B4-BE49-F238E27FC236}">
                <a16:creationId xmlns:a16="http://schemas.microsoft.com/office/drawing/2014/main" id="{BF434C46-69B4-43AD-B3DF-822508F806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DE32F6-C3A1-4EC2-B2F8-C73A7D2C94D3}"/>
              </a:ext>
            </a:extLst>
          </p:cNvPr>
          <p:cNvSpPr>
            <a:spLocks noGrp="1"/>
          </p:cNvSpPr>
          <p:nvPr>
            <p:ph type="sldNum" sz="quarter" idx="12"/>
          </p:nvPr>
        </p:nvSpPr>
        <p:spPr/>
        <p:txBody>
          <a:bodyPr/>
          <a:lstStyle/>
          <a:p>
            <a:fld id="{D8B06D6D-196D-413A-8F0B-A161C64147A9}" type="slidenum">
              <a:rPr lang="en-GB" smtClean="0"/>
              <a:t>‹#›</a:t>
            </a:fld>
            <a:endParaRPr lang="en-GB" dirty="0"/>
          </a:p>
        </p:txBody>
      </p:sp>
    </p:spTree>
    <p:extLst>
      <p:ext uri="{BB962C8B-B14F-4D97-AF65-F5344CB8AC3E}">
        <p14:creationId xmlns:p14="http://schemas.microsoft.com/office/powerpoint/2010/main" val="33140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a:defRPr/>
            </a:pPr>
            <a:fld id="{F662A868-C8FE-4759-B1B1-B02C327D1178}" type="slidenum">
              <a:rPr lang="en-US" smtClean="0"/>
              <a:pPr>
                <a:defRPr/>
              </a:pPr>
              <a:t>‹#›</a:t>
            </a:fld>
            <a:endParaRPr lang="en-US" dirty="0"/>
          </a:p>
        </p:txBody>
      </p:sp>
    </p:spTree>
    <p:extLst>
      <p:ext uri="{BB962C8B-B14F-4D97-AF65-F5344CB8AC3E}">
        <p14:creationId xmlns:p14="http://schemas.microsoft.com/office/powerpoint/2010/main" val="3946587707"/>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70DB-D2C6-4B85-A29B-58F3D45C8481}" type="datetimeFigureOut">
              <a:rPr lang="en-GB" smtClean="0"/>
              <a:t>26/11/2020</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06D6D-196D-413A-8F0B-A161C64147A9}" type="slidenum">
              <a:rPr lang="en-GB" smtClean="0"/>
              <a:t>‹#›</a:t>
            </a:fld>
            <a:endParaRPr lang="en-GB" dirty="0"/>
          </a:p>
        </p:txBody>
      </p:sp>
      <p:pic>
        <p:nvPicPr>
          <p:cNvPr id="7" name="Picture 6" descr="Generic.psd"/>
          <p:cNvPicPr>
            <a:picLocks noChangeAspect="1"/>
          </p:cNvPicPr>
          <p:nvPr/>
        </p:nvPicPr>
        <p:blipFill>
          <a:blip r:embed="rId5"/>
          <a:stretch>
            <a:fillRect/>
          </a:stretch>
        </p:blipFill>
        <p:spPr>
          <a:xfrm>
            <a:off x="9753600" y="5029200"/>
            <a:ext cx="2483104" cy="1871472"/>
          </a:xfrm>
          <a:prstGeom prst="rect">
            <a:avLst/>
          </a:prstGeom>
        </p:spPr>
      </p:pic>
    </p:spTree>
    <p:extLst>
      <p:ext uri="{BB962C8B-B14F-4D97-AF65-F5344CB8AC3E}">
        <p14:creationId xmlns:p14="http://schemas.microsoft.com/office/powerpoint/2010/main" val="1448335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719902/Sexual_violence_and_sexual_harassment_between_children_in_schools_and_colleges.pdf"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759007/6_2939_SP_NCA_Sexting_In_Schools_FINAL_Update_Jan17.pdf" TargetMode="External"/><Relationship Id="rId5" Type="http://schemas.openxmlformats.org/officeDocument/2006/relationships/image" Target="../media/image17.png"/><Relationship Id="rId4" Type="http://schemas.openxmlformats.org/officeDocument/2006/relationships/hyperlink" Target="https://assets.publishing.service.gov.uk/government/uploads/system/uploads/attachment_data/file/674416/Searching_screening_and_confiscation.pdf" TargetMode="External"/><Relationship Id="rId9"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safeguarding.network/safeguarding-resource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aferrecruitmentconsortium.org/GSWP%20Sept%202019.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saferrecruitmentconsortium.org/GSWP%20COVID%20addendum%20April%202020%20final-1.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acesonlinelearning.com/" TargetMode="External"/><Relationship Id="rId3" Type="http://schemas.openxmlformats.org/officeDocument/2006/relationships/hyperlink" Target="https://www.elearning.prevent.homeoffice.gov.uk/edu/screen1.html" TargetMode="External"/><Relationship Id="rId7" Type="http://schemas.openxmlformats.org/officeDocument/2006/relationships/hyperlink" Target="https://www.scie.org.uk/assets/elearning/parentalsubstancemisuse/website/module1/main.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www.virtual-college.co.uk/courses/safeguarding/understanding-animal-welfare" TargetMode="External"/><Relationship Id="rId5" Type="http://schemas.openxmlformats.org/officeDocument/2006/relationships/hyperlink" Target="https://www.virtual-college.co.uk/resources/free-courses/awareness-of-forced-marriage" TargetMode="External"/><Relationship Id="rId4" Type="http://schemas.openxmlformats.org/officeDocument/2006/relationships/hyperlink" Target="https://www.virtual-college.co.uk/resources/free-courses/recognising-and-preventing-fg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ogle.com/url?q=https://www.northtynesidescp.org.uk/escalation-and-professional-disagreement/&amp;sa=D&amp;ust=1600087909840000&amp;usg=AFQjCNF1rzK0yZurzqOxl65GQ_0ZbP9lqA" TargetMode="External"/><Relationship Id="rId5" Type="http://schemas.openxmlformats.org/officeDocument/2006/relationships/image" Target="../media/image5.png"/><Relationship Id="rId4" Type="http://schemas.openxmlformats.org/officeDocument/2006/relationships/hyperlink" Target="https://www.traumainformedschools.co.uk/images/Recognising_and_responding_to_Anxiety-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276595-6AA1-4B51-B8F1-CDFA721266D7}"/>
              </a:ext>
            </a:extLst>
          </p:cNvPr>
          <p:cNvPicPr>
            <a:picLocks noChangeAspect="1"/>
          </p:cNvPicPr>
          <p:nvPr/>
        </p:nvPicPr>
        <p:blipFill>
          <a:blip r:embed="rId3"/>
          <a:stretch>
            <a:fillRect/>
          </a:stretch>
        </p:blipFill>
        <p:spPr>
          <a:xfrm>
            <a:off x="4177830" y="1780673"/>
            <a:ext cx="3587190" cy="4426457"/>
          </a:xfrm>
          <a:prstGeom prst="rect">
            <a:avLst/>
          </a:prstGeom>
        </p:spPr>
      </p:pic>
      <p:pic>
        <p:nvPicPr>
          <p:cNvPr id="3" name="Picture 2">
            <a:extLst>
              <a:ext uri="{FF2B5EF4-FFF2-40B4-BE49-F238E27FC236}">
                <a16:creationId xmlns:a16="http://schemas.microsoft.com/office/drawing/2014/main" id="{FB671E97-93CF-40E2-B5B9-E9962E437436}"/>
              </a:ext>
            </a:extLst>
          </p:cNvPr>
          <p:cNvPicPr>
            <a:picLocks noChangeAspect="1"/>
          </p:cNvPicPr>
          <p:nvPr/>
        </p:nvPicPr>
        <p:blipFill>
          <a:blip r:embed="rId4"/>
          <a:stretch>
            <a:fillRect/>
          </a:stretch>
        </p:blipFill>
        <p:spPr>
          <a:xfrm>
            <a:off x="806607" y="152208"/>
            <a:ext cx="10961558" cy="1152244"/>
          </a:xfrm>
          <a:prstGeom prst="rect">
            <a:avLst/>
          </a:prstGeom>
        </p:spPr>
      </p:pic>
    </p:spTree>
    <p:extLst>
      <p:ext uri="{BB962C8B-B14F-4D97-AF65-F5344CB8AC3E}">
        <p14:creationId xmlns:p14="http://schemas.microsoft.com/office/powerpoint/2010/main" val="208635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D1FB0E-9045-425E-BEAA-FD3776760ACD}"/>
              </a:ext>
            </a:extLst>
          </p:cNvPr>
          <p:cNvSpPr>
            <a:spLocks noGrp="1"/>
          </p:cNvSpPr>
          <p:nvPr>
            <p:ph type="subTitle" idx="1"/>
          </p:nvPr>
        </p:nvSpPr>
        <p:spPr>
          <a:xfrm>
            <a:off x="928577" y="297712"/>
            <a:ext cx="9144000" cy="5571460"/>
          </a:xfrm>
        </p:spPr>
        <p:txBody>
          <a:bodyPr/>
          <a:lstStyle/>
          <a:p>
            <a:r>
              <a:rPr lang="en-GB" sz="4000" dirty="0"/>
              <a:t>Main changes</a:t>
            </a:r>
          </a:p>
          <a:p>
            <a:endParaRPr lang="en-GB" dirty="0"/>
          </a:p>
          <a:p>
            <a:pPr marL="342900" indent="-342900" algn="l">
              <a:buFont typeface="Arial" panose="020B0604020202020204" pitchFamily="34" charset="0"/>
              <a:buChar char="•"/>
            </a:pPr>
            <a:r>
              <a:rPr lang="en-GB" sz="2800" dirty="0"/>
              <a:t>More in-depth regarding mental health issues</a:t>
            </a:r>
          </a:p>
          <a:p>
            <a:pPr marL="342900" indent="-342900" algn="l">
              <a:buFont typeface="Arial" panose="020B0604020202020204" pitchFamily="34" charset="0"/>
              <a:buChar char="•"/>
            </a:pPr>
            <a:endParaRPr lang="en-GB" sz="1000" dirty="0"/>
          </a:p>
          <a:p>
            <a:pPr marL="342900" indent="-342900" algn="l">
              <a:buFont typeface="Arial" panose="020B0604020202020204" pitchFamily="34" charset="0"/>
              <a:buChar char="•"/>
            </a:pPr>
            <a:r>
              <a:rPr lang="en-GB" sz="2800" dirty="0"/>
              <a:t>Updates to types of exploitation</a:t>
            </a:r>
          </a:p>
          <a:p>
            <a:pPr marL="342900" indent="-342900" algn="l">
              <a:buFont typeface="Arial" panose="020B0604020202020204" pitchFamily="34" charset="0"/>
              <a:buChar char="•"/>
            </a:pPr>
            <a:endParaRPr lang="en-GB" sz="1000" dirty="0"/>
          </a:p>
          <a:p>
            <a:pPr marL="342900" indent="-342900" algn="l">
              <a:buFont typeface="Arial" panose="020B0604020202020204" pitchFamily="34" charset="0"/>
              <a:buChar char="•"/>
            </a:pPr>
            <a:r>
              <a:rPr lang="en-GB" sz="2800" dirty="0"/>
              <a:t>Changes to managing allegations against staff</a:t>
            </a:r>
          </a:p>
          <a:p>
            <a:pPr marL="342900" indent="-342900" algn="l">
              <a:buFont typeface="Arial" panose="020B0604020202020204" pitchFamily="34" charset="0"/>
              <a:buChar char="•"/>
            </a:pPr>
            <a:endParaRPr lang="en-GB" sz="1000" dirty="0"/>
          </a:p>
          <a:p>
            <a:pPr marL="342900" indent="-342900" algn="l">
              <a:buFont typeface="Arial" panose="020B0604020202020204" pitchFamily="34" charset="0"/>
              <a:buChar char="•"/>
            </a:pPr>
            <a:r>
              <a:rPr lang="en-GB" sz="2800" dirty="0"/>
              <a:t>Updates to online safety</a:t>
            </a:r>
          </a:p>
          <a:p>
            <a:pPr marL="342900" indent="-342900" algn="l">
              <a:buFont typeface="Arial" panose="020B0604020202020204" pitchFamily="34" charset="0"/>
              <a:buChar char="•"/>
            </a:pPr>
            <a:endParaRPr lang="en-GB" sz="1000" dirty="0"/>
          </a:p>
          <a:p>
            <a:pPr marL="342900" indent="-342900" algn="l">
              <a:buFont typeface="Arial" panose="020B0604020202020204" pitchFamily="34" charset="0"/>
              <a:buChar char="•"/>
            </a:pPr>
            <a:r>
              <a:rPr lang="en-GB" sz="2800" dirty="0"/>
              <a:t>Links to upcoming statutory RSE and Health Education</a:t>
            </a:r>
          </a:p>
          <a:p>
            <a:pPr marL="342900" indent="-342900" algn="l">
              <a:buFont typeface="Arial" panose="020B0604020202020204" pitchFamily="34" charset="0"/>
              <a:buChar char="•"/>
            </a:pPr>
            <a:endParaRPr lang="en-GB" sz="1000" dirty="0"/>
          </a:p>
          <a:p>
            <a:pPr marL="342900" indent="-342900" algn="l">
              <a:buFont typeface="Arial" panose="020B0604020202020204" pitchFamily="34" charset="0"/>
              <a:buChar char="•"/>
            </a:pPr>
            <a:r>
              <a:rPr lang="en-GB" sz="2800" dirty="0"/>
              <a:t>Child in Need review and update to links with DSL role</a:t>
            </a:r>
          </a:p>
          <a:p>
            <a:pPr marL="342900" indent="-342900" algn="l">
              <a:buFont typeface="Arial" panose="020B0604020202020204" pitchFamily="34" charset="0"/>
              <a:buChar char="•"/>
            </a:pPr>
            <a:endParaRPr lang="en-GB" sz="1000" dirty="0"/>
          </a:p>
          <a:p>
            <a:pPr marL="342900" indent="-342900" algn="l">
              <a:buFont typeface="Arial" panose="020B0604020202020204" pitchFamily="34" charset="0"/>
              <a:buChar char="•"/>
            </a:pPr>
            <a:r>
              <a:rPr lang="en-GB" sz="2800" dirty="0"/>
              <a:t>Other updates to specific safeguarding issues</a:t>
            </a:r>
          </a:p>
          <a:p>
            <a:pPr marL="342900" indent="-342900" algn="l">
              <a:buFont typeface="Arial" panose="020B0604020202020204" pitchFamily="34" charset="0"/>
              <a:buChar char="•"/>
            </a:pPr>
            <a:endParaRPr lang="en-GB" sz="2800" dirty="0"/>
          </a:p>
          <a:p>
            <a:pPr algn="l"/>
            <a:endParaRPr lang="en-GB" dirty="0"/>
          </a:p>
          <a:p>
            <a:pPr algn="l"/>
            <a:endParaRPr lang="en-GB" dirty="0"/>
          </a:p>
          <a:p>
            <a:pPr algn="l"/>
            <a:endParaRPr lang="en-GB" dirty="0"/>
          </a:p>
          <a:p>
            <a:pPr algn="l"/>
            <a:endParaRPr lang="en-GB" dirty="0"/>
          </a:p>
        </p:txBody>
      </p:sp>
    </p:spTree>
    <p:extLst>
      <p:ext uri="{BB962C8B-B14F-4D97-AF65-F5344CB8AC3E}">
        <p14:creationId xmlns:p14="http://schemas.microsoft.com/office/powerpoint/2010/main" val="365310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524000" y="1549846"/>
            <a:ext cx="9144000" cy="908331"/>
          </a:xfrm>
        </p:spPr>
        <p:txBody>
          <a:bodyPr>
            <a:normAutofit fontScale="90000"/>
          </a:bodyPr>
          <a:lstStyle/>
          <a:p>
            <a:r>
              <a:rPr lang="en-GB" dirty="0"/>
              <a:t>Types of exploitation </a:t>
            </a:r>
          </a:p>
        </p:txBody>
      </p:sp>
    </p:spTree>
    <p:extLst>
      <p:ext uri="{BB962C8B-B14F-4D97-AF65-F5344CB8AC3E}">
        <p14:creationId xmlns:p14="http://schemas.microsoft.com/office/powerpoint/2010/main" val="332339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441D-034B-487D-BE18-2B52791742F3}"/>
              </a:ext>
            </a:extLst>
          </p:cNvPr>
          <p:cNvSpPr>
            <a:spLocks noGrp="1"/>
          </p:cNvSpPr>
          <p:nvPr>
            <p:ph type="title"/>
          </p:nvPr>
        </p:nvSpPr>
        <p:spPr>
          <a:xfrm>
            <a:off x="609600" y="197299"/>
            <a:ext cx="10972800" cy="1143000"/>
          </a:xfrm>
        </p:spPr>
        <p:txBody>
          <a:bodyPr>
            <a:normAutofit fontScale="90000"/>
          </a:bodyPr>
          <a:lstStyle/>
          <a:p>
            <a:r>
              <a:rPr lang="en-GB" dirty="0"/>
              <a:t>Child criminal exploitation &amp; </a:t>
            </a:r>
            <a:br>
              <a:rPr lang="en-GB" dirty="0"/>
            </a:br>
            <a:r>
              <a:rPr lang="en-GB" dirty="0"/>
              <a:t>Child sexual exploitation</a:t>
            </a:r>
          </a:p>
        </p:txBody>
      </p:sp>
      <p:sp>
        <p:nvSpPr>
          <p:cNvPr id="3" name="Content Placeholder 2">
            <a:extLst>
              <a:ext uri="{FF2B5EF4-FFF2-40B4-BE49-F238E27FC236}">
                <a16:creationId xmlns:a16="http://schemas.microsoft.com/office/drawing/2014/main" id="{1C7EB4C1-0C96-4C7D-87FF-F7747FA233ED}"/>
              </a:ext>
            </a:extLst>
          </p:cNvPr>
          <p:cNvSpPr>
            <a:spLocks noGrp="1"/>
          </p:cNvSpPr>
          <p:nvPr>
            <p:ph idx="1"/>
          </p:nvPr>
        </p:nvSpPr>
        <p:spPr>
          <a:xfrm>
            <a:off x="609600" y="1858697"/>
            <a:ext cx="10535652" cy="4230504"/>
          </a:xfrm>
        </p:spPr>
        <p:txBody>
          <a:bodyPr>
            <a:normAutofit fontScale="85000" lnSpcReduction="20000"/>
          </a:bodyPr>
          <a:lstStyle/>
          <a:p>
            <a:r>
              <a:rPr lang="en-US" b="1" dirty="0"/>
              <a:t>All</a:t>
            </a:r>
            <a:r>
              <a:rPr lang="en-US" dirty="0"/>
              <a:t> staff should be aware safeguarding incidents/ behaviours can occur outside school or be associated with outside factors often referred to as ‘Contextual Safeguarding’.  </a:t>
            </a:r>
          </a:p>
          <a:p>
            <a:r>
              <a:rPr lang="en-GB" dirty="0"/>
              <a:t>CSE and CCE are forms of abuse and both occur where an individual or group takes advantage of an imbalance in power to coerce, manipulate or deceive a child into sexual or criminal activity.</a:t>
            </a:r>
          </a:p>
          <a:p>
            <a:r>
              <a:rPr lang="en-GB" dirty="0"/>
              <a:t>Missing education can also be a sign of CSE, CCE, including involvement in County Lines</a:t>
            </a:r>
          </a:p>
          <a:p>
            <a:r>
              <a:rPr lang="en-GB" dirty="0"/>
              <a:t>Triennial analysis of serious case reviews link added to KCSE          highlights the growing statistics linked to serious harm and death of young people from all types of exploitation.  </a:t>
            </a:r>
          </a:p>
        </p:txBody>
      </p:sp>
    </p:spTree>
    <p:extLst>
      <p:ext uri="{BB962C8B-B14F-4D97-AF65-F5344CB8AC3E}">
        <p14:creationId xmlns:p14="http://schemas.microsoft.com/office/powerpoint/2010/main" val="11138209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524000" y="1549846"/>
            <a:ext cx="9144000" cy="908331"/>
          </a:xfrm>
        </p:spPr>
        <p:txBody>
          <a:bodyPr>
            <a:normAutofit fontScale="90000"/>
          </a:bodyPr>
          <a:lstStyle/>
          <a:p>
            <a:r>
              <a:rPr lang="en-GB" dirty="0"/>
              <a:t>Allegations against staff</a:t>
            </a:r>
          </a:p>
        </p:txBody>
      </p:sp>
    </p:spTree>
    <p:extLst>
      <p:ext uri="{BB962C8B-B14F-4D97-AF65-F5344CB8AC3E}">
        <p14:creationId xmlns:p14="http://schemas.microsoft.com/office/powerpoint/2010/main" val="64455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B835-C9C4-4CA2-B0C4-425F366F3E3C}"/>
              </a:ext>
            </a:extLst>
          </p:cNvPr>
          <p:cNvSpPr>
            <a:spLocks noGrp="1"/>
          </p:cNvSpPr>
          <p:nvPr>
            <p:ph type="title"/>
          </p:nvPr>
        </p:nvSpPr>
        <p:spPr/>
        <p:txBody>
          <a:bodyPr/>
          <a:lstStyle/>
          <a:p>
            <a:r>
              <a:rPr lang="en-GB" dirty="0"/>
              <a:t>Supply staff</a:t>
            </a:r>
          </a:p>
        </p:txBody>
      </p:sp>
      <p:sp>
        <p:nvSpPr>
          <p:cNvPr id="3" name="Content Placeholder 2">
            <a:extLst>
              <a:ext uri="{FF2B5EF4-FFF2-40B4-BE49-F238E27FC236}">
                <a16:creationId xmlns:a16="http://schemas.microsoft.com/office/drawing/2014/main" id="{8F762F3A-DC80-4961-88C1-0B88A8B3227E}"/>
              </a:ext>
            </a:extLst>
          </p:cNvPr>
          <p:cNvSpPr>
            <a:spLocks noGrp="1"/>
          </p:cNvSpPr>
          <p:nvPr>
            <p:ph idx="1"/>
          </p:nvPr>
        </p:nvSpPr>
        <p:spPr>
          <a:xfrm>
            <a:off x="497305" y="1417638"/>
            <a:ext cx="10972800" cy="4525963"/>
          </a:xfrm>
        </p:spPr>
        <p:txBody>
          <a:bodyPr/>
          <a:lstStyle/>
          <a:p>
            <a:r>
              <a:rPr lang="en-GB" dirty="0"/>
              <a:t>Managing allegations against staff now includes </a:t>
            </a:r>
            <a:r>
              <a:rPr lang="en-GB" i="1" dirty="0"/>
              <a:t>supply staff</a:t>
            </a:r>
            <a:r>
              <a:rPr lang="en-GB" dirty="0"/>
              <a:t>.  </a:t>
            </a:r>
          </a:p>
          <a:p>
            <a:r>
              <a:rPr lang="en-GB" dirty="0"/>
              <a:t>Previous inconsistent practice as school not the ‘employer’.</a:t>
            </a:r>
          </a:p>
          <a:p>
            <a:r>
              <a:rPr lang="en-GB" dirty="0"/>
              <a:t>Now clear that the school retains the lead responsibility as they were “working under supervision, control and direction” of governors/proprietor.</a:t>
            </a:r>
          </a:p>
          <a:p>
            <a:r>
              <a:rPr lang="en-GB" dirty="0"/>
              <a:t>Schools must have a clear process and advise agency of these.</a:t>
            </a:r>
          </a:p>
          <a:p>
            <a:r>
              <a:rPr lang="en-GB" dirty="0"/>
              <a:t>North Tyneside School’s HR have always advocated following up allegations against supply staff.</a:t>
            </a:r>
          </a:p>
          <a:p>
            <a:endParaRPr lang="en-GB" dirty="0"/>
          </a:p>
        </p:txBody>
      </p:sp>
    </p:spTree>
    <p:extLst>
      <p:ext uri="{BB962C8B-B14F-4D97-AF65-F5344CB8AC3E}">
        <p14:creationId xmlns:p14="http://schemas.microsoft.com/office/powerpoint/2010/main" val="796402067"/>
      </p:ext>
    </p:extLst>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243-9039-4EB6-B27C-CAD68C69B488}"/>
              </a:ext>
            </a:extLst>
          </p:cNvPr>
          <p:cNvSpPr>
            <a:spLocks noGrp="1"/>
          </p:cNvSpPr>
          <p:nvPr>
            <p:ph type="title"/>
          </p:nvPr>
        </p:nvSpPr>
        <p:spPr/>
        <p:txBody>
          <a:bodyPr/>
          <a:lstStyle/>
          <a:p>
            <a:r>
              <a:rPr lang="en-GB" dirty="0"/>
              <a:t>Amended LADO criteria</a:t>
            </a:r>
          </a:p>
        </p:txBody>
      </p:sp>
      <p:sp>
        <p:nvSpPr>
          <p:cNvPr id="3" name="Content Placeholder 2">
            <a:extLst>
              <a:ext uri="{FF2B5EF4-FFF2-40B4-BE49-F238E27FC236}">
                <a16:creationId xmlns:a16="http://schemas.microsoft.com/office/drawing/2014/main" id="{3B92C672-BFF5-4A6C-B884-8A26B72E5A03}"/>
              </a:ext>
            </a:extLst>
          </p:cNvPr>
          <p:cNvSpPr>
            <a:spLocks noGrp="1"/>
          </p:cNvSpPr>
          <p:nvPr>
            <p:ph idx="1"/>
          </p:nvPr>
        </p:nvSpPr>
        <p:spPr>
          <a:xfrm>
            <a:off x="609600" y="1295402"/>
            <a:ext cx="10972800" cy="4525963"/>
          </a:xfrm>
        </p:spPr>
        <p:txBody>
          <a:bodyPr/>
          <a:lstStyle/>
          <a:p>
            <a:r>
              <a:rPr lang="en-US" dirty="0"/>
              <a:t>behaved in a way that has harmed a child, or may have harmed a child;</a:t>
            </a:r>
          </a:p>
          <a:p>
            <a:r>
              <a:rPr lang="en-US" dirty="0"/>
              <a:t>possibly committed a criminal offence against or related to a child;</a:t>
            </a:r>
          </a:p>
          <a:p>
            <a:r>
              <a:rPr lang="en-US" dirty="0"/>
              <a:t>behaved towards a child or children in a way that indicates he or she may pose a risk of harm to children; or</a:t>
            </a:r>
          </a:p>
          <a:p>
            <a:r>
              <a:rPr lang="en-US" dirty="0">
                <a:solidFill>
                  <a:srgbClr val="EF4480"/>
                </a:solidFill>
              </a:rPr>
              <a:t>behaved or may have behaved in a way that indicates they  </a:t>
            </a:r>
            <a:r>
              <a:rPr lang="en-US" b="1" dirty="0">
                <a:solidFill>
                  <a:srgbClr val="EF4480"/>
                </a:solidFill>
              </a:rPr>
              <a:t>may not be suitable to work with </a:t>
            </a:r>
            <a:r>
              <a:rPr lang="en-US" dirty="0">
                <a:solidFill>
                  <a:srgbClr val="EF4480"/>
                </a:solidFill>
              </a:rPr>
              <a:t>children.</a:t>
            </a:r>
            <a:endParaRPr lang="en-GB" dirty="0">
              <a:solidFill>
                <a:srgbClr val="EF4480"/>
              </a:solidFill>
            </a:endParaRPr>
          </a:p>
        </p:txBody>
      </p:sp>
    </p:spTree>
    <p:extLst>
      <p:ext uri="{BB962C8B-B14F-4D97-AF65-F5344CB8AC3E}">
        <p14:creationId xmlns:p14="http://schemas.microsoft.com/office/powerpoint/2010/main" val="2519994543"/>
      </p:ext>
    </p:extLst>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DADD6-9868-4141-BD18-582EBB3C2363}"/>
              </a:ext>
            </a:extLst>
          </p:cNvPr>
          <p:cNvSpPr>
            <a:spLocks noGrp="1"/>
          </p:cNvSpPr>
          <p:nvPr>
            <p:ph idx="1"/>
          </p:nvPr>
        </p:nvSpPr>
        <p:spPr>
          <a:xfrm>
            <a:off x="531394" y="126749"/>
            <a:ext cx="11129212" cy="6251575"/>
          </a:xfrm>
        </p:spPr>
        <p:txBody>
          <a:bodyPr>
            <a:normAutofit/>
          </a:bodyPr>
          <a:lstStyle/>
          <a:p>
            <a:pPr marL="0" indent="0" algn="ctr">
              <a:buNone/>
            </a:pPr>
            <a:endParaRPr lang="en-GB" sz="4600" dirty="0"/>
          </a:p>
          <a:p>
            <a:pPr marL="0" indent="0" algn="ctr">
              <a:buNone/>
            </a:pPr>
            <a:endParaRPr lang="en-GB" sz="4600" dirty="0"/>
          </a:p>
          <a:p>
            <a:pPr marL="0" indent="0" algn="ctr">
              <a:buNone/>
            </a:pPr>
            <a:r>
              <a:rPr lang="en-GB" sz="4600" dirty="0"/>
              <a:t>Online Safety</a:t>
            </a:r>
          </a:p>
          <a:p>
            <a:pPr marL="0" indent="0">
              <a:buNone/>
            </a:pPr>
            <a:endParaRPr lang="en-GB" sz="1400" b="1" dirty="0"/>
          </a:p>
          <a:p>
            <a:pPr marL="0" indent="0">
              <a:lnSpc>
                <a:spcPct val="120000"/>
              </a:lnSpc>
              <a:buNone/>
            </a:pPr>
            <a:endParaRPr lang="en-GB" sz="2600" dirty="0"/>
          </a:p>
          <a:p>
            <a:pPr marL="0" indent="0">
              <a:buNone/>
            </a:pPr>
            <a:endParaRPr lang="en-GB" dirty="0"/>
          </a:p>
        </p:txBody>
      </p:sp>
    </p:spTree>
    <p:extLst>
      <p:ext uri="{BB962C8B-B14F-4D97-AF65-F5344CB8AC3E}">
        <p14:creationId xmlns:p14="http://schemas.microsoft.com/office/powerpoint/2010/main" val="1543242348"/>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DADD6-9868-4141-BD18-582EBB3C2363}"/>
              </a:ext>
            </a:extLst>
          </p:cNvPr>
          <p:cNvSpPr>
            <a:spLocks noGrp="1"/>
          </p:cNvSpPr>
          <p:nvPr>
            <p:ph idx="1"/>
          </p:nvPr>
        </p:nvSpPr>
        <p:spPr>
          <a:xfrm>
            <a:off x="531394" y="126749"/>
            <a:ext cx="11129212" cy="6251575"/>
          </a:xfrm>
        </p:spPr>
        <p:txBody>
          <a:bodyPr>
            <a:normAutofit fontScale="92500" lnSpcReduction="10000"/>
          </a:bodyPr>
          <a:lstStyle/>
          <a:p>
            <a:pPr marL="0" indent="0">
              <a:buNone/>
            </a:pPr>
            <a:endParaRPr lang="en-GB" sz="1400" b="1" dirty="0"/>
          </a:p>
          <a:p>
            <a:pPr marL="0" indent="0">
              <a:buNone/>
            </a:pPr>
            <a:r>
              <a:rPr lang="en-GB" sz="3400" b="1" dirty="0"/>
              <a:t>More focus and enhanced guidance on online Safety</a:t>
            </a:r>
          </a:p>
          <a:p>
            <a:pPr marL="0" indent="0">
              <a:buNone/>
            </a:pPr>
            <a:endParaRPr lang="en-GB" sz="1700" b="1" dirty="0"/>
          </a:p>
          <a:p>
            <a:pPr>
              <a:lnSpc>
                <a:spcPct val="120000"/>
              </a:lnSpc>
            </a:pPr>
            <a:r>
              <a:rPr lang="en-GB" sz="2600" b="1" dirty="0"/>
              <a:t>Training:  </a:t>
            </a:r>
            <a:r>
              <a:rPr lang="en-GB" sz="2600" dirty="0"/>
              <a:t>Where safeguarding training is mentioned, the document also adds ‘including online safety’.</a:t>
            </a:r>
          </a:p>
          <a:p>
            <a:pPr marL="0" indent="0">
              <a:lnSpc>
                <a:spcPct val="120000"/>
              </a:lnSpc>
              <a:buNone/>
            </a:pPr>
            <a:endParaRPr lang="en-GB" sz="2600" dirty="0"/>
          </a:p>
          <a:p>
            <a:pPr>
              <a:lnSpc>
                <a:spcPct val="120000"/>
              </a:lnSpc>
            </a:pPr>
            <a:r>
              <a:rPr lang="en-GB" sz="2600" b="1" dirty="0"/>
              <a:t>Effective online safety arrangements:  </a:t>
            </a:r>
            <a:r>
              <a:rPr lang="en-GB" sz="2600" dirty="0"/>
              <a:t>The governing board must assure themselves of effective arrangements-links to self review tools and resources added.</a:t>
            </a:r>
          </a:p>
          <a:p>
            <a:pPr marL="0" indent="0">
              <a:lnSpc>
                <a:spcPct val="120000"/>
              </a:lnSpc>
              <a:buNone/>
            </a:pPr>
            <a:endParaRPr lang="en-GB" sz="2600" b="1" dirty="0"/>
          </a:p>
          <a:p>
            <a:pPr>
              <a:lnSpc>
                <a:spcPct val="120000"/>
              </a:lnSpc>
            </a:pPr>
            <a:r>
              <a:rPr lang="en-GB" sz="2600" b="1" dirty="0"/>
              <a:t>Education at home:  </a:t>
            </a:r>
            <a:r>
              <a:rPr lang="en-GB" sz="2600" dirty="0"/>
              <a:t>Links added to support where children are being asked to learn online at home.</a:t>
            </a:r>
          </a:p>
          <a:p>
            <a:pPr marL="0" indent="0">
              <a:lnSpc>
                <a:spcPct val="120000"/>
              </a:lnSpc>
              <a:buNone/>
            </a:pPr>
            <a:endParaRPr lang="en-GB" sz="2600" dirty="0"/>
          </a:p>
          <a:p>
            <a:pPr>
              <a:lnSpc>
                <a:spcPct val="120000"/>
              </a:lnSpc>
            </a:pPr>
            <a:r>
              <a:rPr lang="en-GB" sz="2600" b="1" dirty="0"/>
              <a:t>Annex C of KCSE:  </a:t>
            </a:r>
            <a:r>
              <a:rPr lang="en-GB" sz="2600" dirty="0"/>
              <a:t>Online safety is featured throughout KCSE  but Annex C is specifically on Online Safety</a:t>
            </a:r>
          </a:p>
          <a:p>
            <a:pPr marL="0" indent="0">
              <a:lnSpc>
                <a:spcPct val="120000"/>
              </a:lnSpc>
              <a:buNone/>
            </a:pPr>
            <a:endParaRPr lang="en-GB" sz="2600" dirty="0"/>
          </a:p>
          <a:p>
            <a:pPr marL="0" indent="0">
              <a:buNone/>
            </a:pPr>
            <a:endParaRPr lang="en-GB" dirty="0"/>
          </a:p>
        </p:txBody>
      </p:sp>
    </p:spTree>
    <p:extLst>
      <p:ext uri="{BB962C8B-B14F-4D97-AF65-F5344CB8AC3E}">
        <p14:creationId xmlns:p14="http://schemas.microsoft.com/office/powerpoint/2010/main" val="1014805997"/>
      </p:ext>
    </p:extLst>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DADD6-9868-4141-BD18-582EBB3C2363}"/>
              </a:ext>
            </a:extLst>
          </p:cNvPr>
          <p:cNvSpPr>
            <a:spLocks noGrp="1"/>
          </p:cNvSpPr>
          <p:nvPr>
            <p:ph idx="1"/>
          </p:nvPr>
        </p:nvSpPr>
        <p:spPr>
          <a:xfrm>
            <a:off x="531394" y="126749"/>
            <a:ext cx="11129212" cy="6251575"/>
          </a:xfrm>
        </p:spPr>
        <p:txBody>
          <a:bodyPr>
            <a:normAutofit/>
          </a:bodyPr>
          <a:lstStyle/>
          <a:p>
            <a:pPr marL="0" indent="0" algn="ctr">
              <a:buNone/>
            </a:pPr>
            <a:r>
              <a:rPr lang="en-GB" sz="4600" dirty="0"/>
              <a:t>Online Safety-Annex C</a:t>
            </a:r>
          </a:p>
          <a:p>
            <a:pPr marL="0" indent="0">
              <a:buNone/>
            </a:pPr>
            <a:endParaRPr lang="en-GB" sz="1400" b="1" dirty="0"/>
          </a:p>
          <a:p>
            <a:pPr marL="0" indent="0">
              <a:lnSpc>
                <a:spcPct val="120000"/>
              </a:lnSpc>
              <a:buNone/>
            </a:pPr>
            <a:endParaRPr lang="en-GB" sz="2600" dirty="0"/>
          </a:p>
          <a:p>
            <a:pPr>
              <a:lnSpc>
                <a:spcPct val="120000"/>
              </a:lnSpc>
            </a:pPr>
            <a:r>
              <a:rPr lang="en-GB" sz="2600" b="1" dirty="0"/>
              <a:t>Additional advice added in specific categories in Annex C</a:t>
            </a:r>
          </a:p>
          <a:p>
            <a:pPr marL="0" indent="0">
              <a:lnSpc>
                <a:spcPct val="120000"/>
              </a:lnSpc>
              <a:buNone/>
            </a:pPr>
            <a:endParaRPr lang="en-GB" sz="2600" b="1" dirty="0"/>
          </a:p>
          <a:p>
            <a:pPr marL="571500" lvl="1" indent="-342900">
              <a:lnSpc>
                <a:spcPct val="120000"/>
              </a:lnSpc>
              <a:buFont typeface="Wingdings" panose="05000000000000000000" pitchFamily="2" charset="2"/>
              <a:buChar char="Ø"/>
            </a:pPr>
            <a:r>
              <a:rPr lang="en-GB" sz="2600" dirty="0"/>
              <a:t>Advice for governors and senior leaders</a:t>
            </a:r>
          </a:p>
          <a:p>
            <a:pPr marL="571500" lvl="1" indent="-342900">
              <a:lnSpc>
                <a:spcPct val="120000"/>
              </a:lnSpc>
              <a:buFont typeface="Wingdings" panose="05000000000000000000" pitchFamily="2" charset="2"/>
              <a:buChar char="Ø"/>
            </a:pPr>
            <a:r>
              <a:rPr lang="en-GB" sz="2600" dirty="0"/>
              <a:t>Remote education, virtual lessons and live streaming</a:t>
            </a:r>
          </a:p>
          <a:p>
            <a:pPr marL="571500" lvl="1" indent="-342900">
              <a:lnSpc>
                <a:spcPct val="120000"/>
              </a:lnSpc>
              <a:buFont typeface="Wingdings" panose="05000000000000000000" pitchFamily="2" charset="2"/>
              <a:buChar char="Ø"/>
            </a:pPr>
            <a:r>
              <a:rPr lang="en-GB" sz="2600" dirty="0"/>
              <a:t>Support for children</a:t>
            </a:r>
          </a:p>
          <a:p>
            <a:pPr marL="571500" lvl="1" indent="-342900">
              <a:lnSpc>
                <a:spcPct val="120000"/>
              </a:lnSpc>
              <a:buFont typeface="Wingdings" panose="05000000000000000000" pitchFamily="2" charset="2"/>
              <a:buChar char="Ø"/>
            </a:pPr>
            <a:r>
              <a:rPr lang="en-GB" sz="2600" dirty="0"/>
              <a:t>Parental support</a:t>
            </a:r>
          </a:p>
          <a:p>
            <a:pPr marL="0" indent="0">
              <a:buNone/>
            </a:pPr>
            <a:endParaRPr lang="en-GB" dirty="0"/>
          </a:p>
        </p:txBody>
      </p:sp>
    </p:spTree>
    <p:extLst>
      <p:ext uri="{BB962C8B-B14F-4D97-AF65-F5344CB8AC3E}">
        <p14:creationId xmlns:p14="http://schemas.microsoft.com/office/powerpoint/2010/main" val="1524957108"/>
      </p:ext>
    </p:extLst>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A10CE-FAC3-45B6-B4B6-3987A09D43D5}"/>
              </a:ext>
            </a:extLst>
          </p:cNvPr>
          <p:cNvPicPr>
            <a:picLocks noChangeAspect="1"/>
          </p:cNvPicPr>
          <p:nvPr/>
        </p:nvPicPr>
        <p:blipFill rotWithShape="1">
          <a:blip r:embed="rId3"/>
          <a:srcRect l="34342" t="15888" r="37369" b="15156"/>
          <a:stretch/>
        </p:blipFill>
        <p:spPr>
          <a:xfrm>
            <a:off x="1074821" y="1187115"/>
            <a:ext cx="2610417" cy="3577390"/>
          </a:xfrm>
          <a:prstGeom prst="rect">
            <a:avLst/>
          </a:prstGeom>
          <a:ln w="28575">
            <a:solidFill>
              <a:schemeClr val="tx1"/>
            </a:solidFill>
          </a:ln>
        </p:spPr>
      </p:pic>
      <p:pic>
        <p:nvPicPr>
          <p:cNvPr id="5" name="Picture 4">
            <a:extLst>
              <a:ext uri="{FF2B5EF4-FFF2-40B4-BE49-F238E27FC236}">
                <a16:creationId xmlns:a16="http://schemas.microsoft.com/office/drawing/2014/main" id="{C043A433-D87D-46E3-A04A-032AEC9F1F25}"/>
              </a:ext>
            </a:extLst>
          </p:cNvPr>
          <p:cNvPicPr>
            <a:picLocks noChangeAspect="1"/>
          </p:cNvPicPr>
          <p:nvPr/>
        </p:nvPicPr>
        <p:blipFill rotWithShape="1">
          <a:blip r:embed="rId4"/>
          <a:srcRect l="19474" t="17878" r="20395" b="9636"/>
          <a:stretch/>
        </p:blipFill>
        <p:spPr>
          <a:xfrm>
            <a:off x="4515852" y="1263431"/>
            <a:ext cx="3160295" cy="2141854"/>
          </a:xfrm>
          <a:prstGeom prst="rect">
            <a:avLst/>
          </a:prstGeom>
          <a:ln w="38100">
            <a:solidFill>
              <a:schemeClr val="tx1"/>
            </a:solidFill>
          </a:ln>
        </p:spPr>
      </p:pic>
      <p:pic>
        <p:nvPicPr>
          <p:cNvPr id="6" name="Picture 5">
            <a:extLst>
              <a:ext uri="{FF2B5EF4-FFF2-40B4-BE49-F238E27FC236}">
                <a16:creationId xmlns:a16="http://schemas.microsoft.com/office/drawing/2014/main" id="{0D855107-FA34-4A03-9712-11366513B361}"/>
              </a:ext>
            </a:extLst>
          </p:cNvPr>
          <p:cNvPicPr>
            <a:picLocks noChangeAspect="1"/>
          </p:cNvPicPr>
          <p:nvPr/>
        </p:nvPicPr>
        <p:blipFill rotWithShape="1">
          <a:blip r:embed="rId5"/>
          <a:srcRect l="21053" t="14276" r="21711" b="20570"/>
          <a:stretch/>
        </p:blipFill>
        <p:spPr>
          <a:xfrm>
            <a:off x="6898106" y="3189741"/>
            <a:ext cx="3593432" cy="2299761"/>
          </a:xfrm>
          <a:prstGeom prst="rect">
            <a:avLst/>
          </a:prstGeom>
        </p:spPr>
      </p:pic>
    </p:spTree>
    <p:extLst>
      <p:ext uri="{BB962C8B-B14F-4D97-AF65-F5344CB8AC3E}">
        <p14:creationId xmlns:p14="http://schemas.microsoft.com/office/powerpoint/2010/main" val="2591300169"/>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56" y="317169"/>
            <a:ext cx="10864172" cy="778098"/>
          </a:xfrm>
        </p:spPr>
        <p:style>
          <a:lnRef idx="1">
            <a:schemeClr val="accent1"/>
          </a:lnRef>
          <a:fillRef idx="2">
            <a:schemeClr val="accent1"/>
          </a:fillRef>
          <a:effectRef idx="1">
            <a:schemeClr val="accent1"/>
          </a:effectRef>
          <a:fontRef idx="minor">
            <a:schemeClr val="dk1"/>
          </a:fontRef>
        </p:style>
        <p:txBody>
          <a:bodyPr/>
          <a:lstStyle/>
          <a:p>
            <a:r>
              <a:rPr lang="en-GB" sz="4000" dirty="0"/>
              <a:t>Keeping Children Safe in Education 2019/2020</a:t>
            </a:r>
          </a:p>
        </p:txBody>
      </p:sp>
      <p:sp>
        <p:nvSpPr>
          <p:cNvPr id="3" name="Content Placeholder 2"/>
          <p:cNvSpPr>
            <a:spLocks noGrp="1"/>
          </p:cNvSpPr>
          <p:nvPr>
            <p:ph idx="1"/>
          </p:nvPr>
        </p:nvSpPr>
        <p:spPr>
          <a:xfrm>
            <a:off x="640255" y="1404564"/>
            <a:ext cx="11051002" cy="4525963"/>
          </a:xfrm>
        </p:spPr>
        <p:txBody>
          <a:bodyPr/>
          <a:lstStyle/>
          <a:p>
            <a:r>
              <a:rPr lang="en-GB" dirty="0">
                <a:solidFill>
                  <a:srgbClr val="00B0F0"/>
                </a:solidFill>
              </a:rPr>
              <a:t>Part 1:  </a:t>
            </a:r>
            <a:r>
              <a:rPr lang="en-GB" dirty="0"/>
              <a:t>Safeguarding information for all staff - </a:t>
            </a:r>
            <a:r>
              <a:rPr lang="en-GB" i="1" dirty="0">
                <a:highlight>
                  <a:srgbClr val="FFFF00"/>
                </a:highlight>
              </a:rPr>
              <a:t>updated</a:t>
            </a:r>
          </a:p>
          <a:p>
            <a:endParaRPr lang="en-GB" sz="1400" dirty="0"/>
          </a:p>
          <a:p>
            <a:r>
              <a:rPr lang="en-GB" dirty="0">
                <a:solidFill>
                  <a:srgbClr val="00B0F0"/>
                </a:solidFill>
              </a:rPr>
              <a:t>Part 2:  </a:t>
            </a:r>
            <a:r>
              <a:rPr lang="en-GB" dirty="0"/>
              <a:t>The management of safeguarding - </a:t>
            </a:r>
            <a:r>
              <a:rPr lang="en-GB" i="1" dirty="0">
                <a:highlight>
                  <a:srgbClr val="FFFF00"/>
                </a:highlight>
              </a:rPr>
              <a:t>updated</a:t>
            </a:r>
            <a:endParaRPr lang="en-GB" dirty="0">
              <a:highlight>
                <a:srgbClr val="FFFF00"/>
              </a:highlight>
            </a:endParaRPr>
          </a:p>
          <a:p>
            <a:endParaRPr lang="en-GB" sz="1400" dirty="0"/>
          </a:p>
          <a:p>
            <a:r>
              <a:rPr lang="en-GB" dirty="0">
                <a:solidFill>
                  <a:srgbClr val="00B0F0"/>
                </a:solidFill>
              </a:rPr>
              <a:t>Part 3:  </a:t>
            </a:r>
            <a:r>
              <a:rPr lang="en-GB" dirty="0"/>
              <a:t>Safer recruitment - </a:t>
            </a:r>
            <a:r>
              <a:rPr lang="en-GB" i="1" dirty="0">
                <a:highlight>
                  <a:srgbClr val="FFFF00"/>
                </a:highlight>
              </a:rPr>
              <a:t>No change</a:t>
            </a:r>
            <a:endParaRPr lang="en-GB" dirty="0">
              <a:highlight>
                <a:srgbClr val="FFFF00"/>
              </a:highlight>
            </a:endParaRPr>
          </a:p>
          <a:p>
            <a:endParaRPr lang="en-GB" sz="1400" dirty="0"/>
          </a:p>
          <a:p>
            <a:r>
              <a:rPr lang="en-GB" dirty="0">
                <a:solidFill>
                  <a:srgbClr val="00B0F0"/>
                </a:solidFill>
              </a:rPr>
              <a:t>Part 4:  </a:t>
            </a:r>
            <a:r>
              <a:rPr lang="en-GB" dirty="0"/>
              <a:t>Allegations of abuse made against teachers and other staff including supply teachers and volunteers - </a:t>
            </a:r>
            <a:r>
              <a:rPr lang="en-GB" i="1" dirty="0">
                <a:highlight>
                  <a:srgbClr val="FFFF00"/>
                </a:highlight>
              </a:rPr>
              <a:t>updated</a:t>
            </a:r>
            <a:endParaRPr lang="en-GB" dirty="0">
              <a:highlight>
                <a:srgbClr val="FFFF00"/>
              </a:highlight>
            </a:endParaRPr>
          </a:p>
          <a:p>
            <a:pPr marL="0" indent="0">
              <a:buNone/>
            </a:pPr>
            <a:endParaRPr lang="en-GB" sz="1400" dirty="0"/>
          </a:p>
          <a:p>
            <a:r>
              <a:rPr lang="en-GB" dirty="0">
                <a:solidFill>
                  <a:srgbClr val="00B0F0"/>
                </a:solidFill>
              </a:rPr>
              <a:t>Part 5:  </a:t>
            </a:r>
            <a:r>
              <a:rPr lang="en-GB" dirty="0"/>
              <a:t>Child on child sexual violence and sexual         harassment - </a:t>
            </a:r>
            <a:r>
              <a:rPr lang="en-GB" i="1" dirty="0">
                <a:highlight>
                  <a:srgbClr val="FFFF00"/>
                </a:highlight>
              </a:rPr>
              <a:t>No change</a:t>
            </a:r>
            <a:endParaRPr lang="en-GB" dirty="0">
              <a:highlight>
                <a:srgbClr val="FFFF00"/>
              </a:highlight>
            </a:endParaRPr>
          </a:p>
          <a:p>
            <a:endParaRPr lang="en-GB" dirty="0"/>
          </a:p>
        </p:txBody>
      </p:sp>
    </p:spTree>
    <p:extLst>
      <p:ext uri="{BB962C8B-B14F-4D97-AF65-F5344CB8AC3E}">
        <p14:creationId xmlns:p14="http://schemas.microsoft.com/office/powerpoint/2010/main" val="2198169155"/>
      </p:ext>
    </p:extLst>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524000" y="1549846"/>
            <a:ext cx="9144000" cy="908331"/>
          </a:xfrm>
        </p:spPr>
        <p:txBody>
          <a:bodyPr>
            <a:normAutofit fontScale="90000"/>
          </a:bodyPr>
          <a:lstStyle/>
          <a:p>
            <a:r>
              <a:rPr lang="en-GB" dirty="0"/>
              <a:t>Mental Health</a:t>
            </a:r>
          </a:p>
        </p:txBody>
      </p:sp>
    </p:spTree>
    <p:extLst>
      <p:ext uri="{BB962C8B-B14F-4D97-AF65-F5344CB8AC3E}">
        <p14:creationId xmlns:p14="http://schemas.microsoft.com/office/powerpoint/2010/main" val="150192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282129" y="0"/>
            <a:ext cx="9144000" cy="908331"/>
          </a:xfrm>
        </p:spPr>
        <p:txBody>
          <a:bodyPr>
            <a:normAutofit fontScale="90000"/>
          </a:bodyPr>
          <a:lstStyle/>
          <a:p>
            <a:r>
              <a:rPr lang="en-GB" dirty="0"/>
              <a:t>Mental health</a:t>
            </a:r>
          </a:p>
        </p:txBody>
      </p:sp>
      <p:sp>
        <p:nvSpPr>
          <p:cNvPr id="6" name="Rectangle 5">
            <a:extLst>
              <a:ext uri="{FF2B5EF4-FFF2-40B4-BE49-F238E27FC236}">
                <a16:creationId xmlns:a16="http://schemas.microsoft.com/office/drawing/2014/main" id="{20B52F12-7F91-40AA-A8C0-A03D94755B6E}"/>
              </a:ext>
            </a:extLst>
          </p:cNvPr>
          <p:cNvSpPr/>
          <p:nvPr/>
        </p:nvSpPr>
        <p:spPr>
          <a:xfrm>
            <a:off x="556004" y="1357510"/>
            <a:ext cx="11079991" cy="5324535"/>
          </a:xfrm>
          <a:prstGeom prst="rect">
            <a:avLst/>
          </a:prstGeom>
        </p:spPr>
        <p:txBody>
          <a:bodyPr wrap="square">
            <a:spAutoFit/>
          </a:bodyPr>
          <a:lstStyle/>
          <a:p>
            <a:r>
              <a:rPr lang="en-GB" sz="2800" dirty="0"/>
              <a:t>All staff should be aware that mental health problems can, in some cases, be an indicator that a child has suffered or is at risk of suffering abuse, neglect or exploitation. </a:t>
            </a:r>
          </a:p>
          <a:p>
            <a:endParaRPr lang="en-GB" sz="2800" dirty="0"/>
          </a:p>
          <a:p>
            <a:r>
              <a:rPr lang="en-GB" sz="2800" dirty="0"/>
              <a:t>Where children have suffered abuse and neglect, or other potentially traumatic adverse childhood experiences, this can have a lasting impact throughout childhood, adolescence and into adulthood. </a:t>
            </a:r>
          </a:p>
          <a:p>
            <a:endParaRPr lang="en-GB" sz="2800" dirty="0"/>
          </a:p>
          <a:p>
            <a:r>
              <a:rPr lang="en-GB" sz="2800" dirty="0"/>
              <a:t>It is key that staff are aware of how these children’s experiences, can impact on their mental health, behaviour and education. </a:t>
            </a:r>
          </a:p>
          <a:p>
            <a:endParaRPr lang="en-GB" sz="2800" dirty="0"/>
          </a:p>
          <a:p>
            <a:endParaRPr lang="en-GB" sz="3200" dirty="0"/>
          </a:p>
        </p:txBody>
      </p:sp>
    </p:spTree>
    <p:extLst>
      <p:ext uri="{BB962C8B-B14F-4D97-AF65-F5344CB8AC3E}">
        <p14:creationId xmlns:p14="http://schemas.microsoft.com/office/powerpoint/2010/main" val="422198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282129" y="0"/>
            <a:ext cx="9144000" cy="908331"/>
          </a:xfrm>
        </p:spPr>
        <p:txBody>
          <a:bodyPr>
            <a:normAutofit fontScale="90000"/>
          </a:bodyPr>
          <a:lstStyle/>
          <a:p>
            <a:r>
              <a:rPr lang="en-GB" dirty="0"/>
              <a:t>Mental health</a:t>
            </a:r>
          </a:p>
        </p:txBody>
      </p:sp>
      <p:sp>
        <p:nvSpPr>
          <p:cNvPr id="6" name="Rectangle 5">
            <a:extLst>
              <a:ext uri="{FF2B5EF4-FFF2-40B4-BE49-F238E27FC236}">
                <a16:creationId xmlns:a16="http://schemas.microsoft.com/office/drawing/2014/main" id="{20B52F12-7F91-40AA-A8C0-A03D94755B6E}"/>
              </a:ext>
            </a:extLst>
          </p:cNvPr>
          <p:cNvSpPr/>
          <p:nvPr/>
        </p:nvSpPr>
        <p:spPr>
          <a:xfrm>
            <a:off x="395650" y="856357"/>
            <a:ext cx="10785698" cy="5878532"/>
          </a:xfrm>
          <a:prstGeom prst="rect">
            <a:avLst/>
          </a:prstGeom>
        </p:spPr>
        <p:txBody>
          <a:bodyPr wrap="square">
            <a:spAutoFit/>
          </a:bodyPr>
          <a:lstStyle/>
          <a:p>
            <a:pPr marL="342900" indent="-342900">
              <a:buFont typeface="Arial" panose="020B0604020202020204" pitchFamily="34" charset="0"/>
              <a:buChar char="•"/>
            </a:pPr>
            <a:r>
              <a:rPr lang="en-GB" sz="2400" dirty="0"/>
              <a:t>Staff are well placed to observe children day-to-day and identify those whose behaviour suggests that they may be experiencing a mental health problem or be at risk of developing one.</a:t>
            </a:r>
          </a:p>
          <a:p>
            <a:pPr marL="457200" indent="-457200">
              <a:buFont typeface="Arial" panose="020B0604020202020204" pitchFamily="34" charset="0"/>
              <a:buChar char="•"/>
            </a:pPr>
            <a:endParaRPr lang="en-GB" sz="1000" dirty="0"/>
          </a:p>
          <a:p>
            <a:pPr marL="457200" indent="-457200">
              <a:buFont typeface="Arial" panose="020B0604020202020204" pitchFamily="34" charset="0"/>
              <a:buChar char="•"/>
            </a:pPr>
            <a:r>
              <a:rPr lang="en-GB" sz="2400" dirty="0"/>
              <a:t>Schools should develop a Mental Health and Wellbeing policy and have lead staff to support this who DSLs should work closely with.</a:t>
            </a:r>
          </a:p>
          <a:p>
            <a:endParaRPr lang="en-GB" sz="1000" dirty="0"/>
          </a:p>
          <a:p>
            <a:pPr marL="457200" indent="-457200">
              <a:buFont typeface="Arial" panose="020B0604020202020204" pitchFamily="34" charset="0"/>
              <a:buChar char="•"/>
            </a:pPr>
            <a:r>
              <a:rPr lang="en-GB" sz="2400" dirty="0"/>
              <a:t>Keeping Children Safe in Education 2020 outlines that training for senior mental health leads, will be available to all state funded schools and  colleges by 2025, to help introduce or develop their whole school approach to mental health.</a:t>
            </a:r>
          </a:p>
          <a:p>
            <a:endParaRPr lang="en-GB" sz="2400" dirty="0"/>
          </a:p>
          <a:p>
            <a:endParaRPr lang="en-GB" sz="1000" dirty="0"/>
          </a:p>
          <a:p>
            <a:r>
              <a:rPr lang="en-GB" sz="2400" i="1" dirty="0">
                <a:solidFill>
                  <a:srgbClr val="FF0000"/>
                </a:solidFill>
              </a:rPr>
              <a:t>Only appropriately trained professionals should attempt to make a diagnosis of a mental health problem</a:t>
            </a:r>
            <a:r>
              <a:rPr lang="en-GB" sz="2400" dirty="0">
                <a:solidFill>
                  <a:srgbClr val="FF0000"/>
                </a:solidFill>
              </a:rPr>
              <a:t>. </a:t>
            </a:r>
          </a:p>
          <a:p>
            <a:endParaRPr lang="en-GB" sz="1000" dirty="0"/>
          </a:p>
          <a:p>
            <a:r>
              <a:rPr lang="en-GB" sz="2400" i="1" dirty="0">
                <a:solidFill>
                  <a:srgbClr val="FF0000"/>
                </a:solidFill>
              </a:rPr>
              <a:t>If staff have a mental health concern about a child that is also a safeguarding concern, immediate action should be taken, following normal safeguarding procedures.</a:t>
            </a:r>
          </a:p>
        </p:txBody>
      </p:sp>
    </p:spTree>
    <p:extLst>
      <p:ext uri="{BB962C8B-B14F-4D97-AF65-F5344CB8AC3E}">
        <p14:creationId xmlns:p14="http://schemas.microsoft.com/office/powerpoint/2010/main" val="403627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1F60-51AA-467A-8A20-0A5216C2EF96}"/>
              </a:ext>
            </a:extLst>
          </p:cNvPr>
          <p:cNvSpPr>
            <a:spLocks noGrp="1"/>
          </p:cNvSpPr>
          <p:nvPr>
            <p:ph type="title"/>
          </p:nvPr>
        </p:nvSpPr>
        <p:spPr/>
        <p:txBody>
          <a:bodyPr/>
          <a:lstStyle/>
          <a:p>
            <a:r>
              <a:rPr lang="en-GB" dirty="0"/>
              <a:t>Mental health resources</a:t>
            </a:r>
          </a:p>
        </p:txBody>
      </p:sp>
      <p:pic>
        <p:nvPicPr>
          <p:cNvPr id="4" name="Picture 3">
            <a:extLst>
              <a:ext uri="{FF2B5EF4-FFF2-40B4-BE49-F238E27FC236}">
                <a16:creationId xmlns:a16="http://schemas.microsoft.com/office/drawing/2014/main" id="{44D91A4B-E0BF-46DD-8C15-C289B7EC843D}"/>
              </a:ext>
            </a:extLst>
          </p:cNvPr>
          <p:cNvPicPr>
            <a:picLocks noChangeAspect="1"/>
          </p:cNvPicPr>
          <p:nvPr/>
        </p:nvPicPr>
        <p:blipFill>
          <a:blip r:embed="rId3"/>
          <a:stretch>
            <a:fillRect/>
          </a:stretch>
        </p:blipFill>
        <p:spPr>
          <a:xfrm>
            <a:off x="197397" y="1537853"/>
            <a:ext cx="2647916" cy="3744097"/>
          </a:xfrm>
          <a:prstGeom prst="rect">
            <a:avLst/>
          </a:prstGeom>
          <a:ln w="12700">
            <a:solidFill>
              <a:schemeClr val="tx1"/>
            </a:solidFill>
          </a:ln>
        </p:spPr>
      </p:pic>
      <p:pic>
        <p:nvPicPr>
          <p:cNvPr id="5" name="Picture 4">
            <a:extLst>
              <a:ext uri="{FF2B5EF4-FFF2-40B4-BE49-F238E27FC236}">
                <a16:creationId xmlns:a16="http://schemas.microsoft.com/office/drawing/2014/main" id="{6D79B1E1-E2A1-4955-8440-4B1E519F25AB}"/>
              </a:ext>
            </a:extLst>
          </p:cNvPr>
          <p:cNvPicPr>
            <a:picLocks noChangeAspect="1"/>
          </p:cNvPicPr>
          <p:nvPr/>
        </p:nvPicPr>
        <p:blipFill>
          <a:blip r:embed="rId4"/>
          <a:stretch>
            <a:fillRect/>
          </a:stretch>
        </p:blipFill>
        <p:spPr>
          <a:xfrm>
            <a:off x="3185431" y="1537854"/>
            <a:ext cx="2646602" cy="3744097"/>
          </a:xfrm>
          <a:prstGeom prst="rect">
            <a:avLst/>
          </a:prstGeom>
          <a:ln w="12700">
            <a:solidFill>
              <a:schemeClr val="tx1"/>
            </a:solidFill>
          </a:ln>
        </p:spPr>
      </p:pic>
      <p:pic>
        <p:nvPicPr>
          <p:cNvPr id="6" name="Picture 5">
            <a:extLst>
              <a:ext uri="{FF2B5EF4-FFF2-40B4-BE49-F238E27FC236}">
                <a16:creationId xmlns:a16="http://schemas.microsoft.com/office/drawing/2014/main" id="{1A2D4B3D-7D90-464F-A6BF-6530180ED161}"/>
              </a:ext>
            </a:extLst>
          </p:cNvPr>
          <p:cNvPicPr>
            <a:picLocks noChangeAspect="1"/>
          </p:cNvPicPr>
          <p:nvPr/>
        </p:nvPicPr>
        <p:blipFill>
          <a:blip r:embed="rId5"/>
          <a:stretch>
            <a:fillRect/>
          </a:stretch>
        </p:blipFill>
        <p:spPr>
          <a:xfrm>
            <a:off x="6172151" y="1537854"/>
            <a:ext cx="2679131" cy="3744097"/>
          </a:xfrm>
          <a:prstGeom prst="rect">
            <a:avLst/>
          </a:prstGeom>
          <a:ln w="12700">
            <a:solidFill>
              <a:schemeClr val="tx1"/>
            </a:solidFill>
          </a:ln>
        </p:spPr>
      </p:pic>
      <p:pic>
        <p:nvPicPr>
          <p:cNvPr id="8" name="Picture 7">
            <a:extLst>
              <a:ext uri="{FF2B5EF4-FFF2-40B4-BE49-F238E27FC236}">
                <a16:creationId xmlns:a16="http://schemas.microsoft.com/office/drawing/2014/main" id="{493D0426-CF97-46CC-9E60-07C3D880C938}"/>
              </a:ext>
            </a:extLst>
          </p:cNvPr>
          <p:cNvPicPr>
            <a:picLocks noChangeAspect="1"/>
          </p:cNvPicPr>
          <p:nvPr/>
        </p:nvPicPr>
        <p:blipFill>
          <a:blip r:embed="rId6"/>
          <a:stretch>
            <a:fillRect/>
          </a:stretch>
        </p:blipFill>
        <p:spPr>
          <a:xfrm>
            <a:off x="9191399" y="1546404"/>
            <a:ext cx="2803204" cy="3735547"/>
          </a:xfrm>
          <a:prstGeom prst="rect">
            <a:avLst/>
          </a:prstGeom>
        </p:spPr>
      </p:pic>
    </p:spTree>
    <p:extLst>
      <p:ext uri="{BB962C8B-B14F-4D97-AF65-F5344CB8AC3E}">
        <p14:creationId xmlns:p14="http://schemas.microsoft.com/office/powerpoint/2010/main" val="372604588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347537" y="2287783"/>
            <a:ext cx="9144000" cy="908331"/>
          </a:xfrm>
        </p:spPr>
        <p:txBody>
          <a:bodyPr>
            <a:normAutofit fontScale="90000"/>
          </a:bodyPr>
          <a:lstStyle/>
          <a:p>
            <a:r>
              <a:rPr lang="en-GB" dirty="0"/>
              <a:t>Statutory RSE and Health Education</a:t>
            </a:r>
          </a:p>
        </p:txBody>
      </p:sp>
    </p:spTree>
    <p:extLst>
      <p:ext uri="{BB962C8B-B14F-4D97-AF65-F5344CB8AC3E}">
        <p14:creationId xmlns:p14="http://schemas.microsoft.com/office/powerpoint/2010/main" val="60681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D2E7-080F-4F08-BA8B-3E9C1A730608}"/>
              </a:ext>
            </a:extLst>
          </p:cNvPr>
          <p:cNvSpPr>
            <a:spLocks noGrp="1"/>
          </p:cNvSpPr>
          <p:nvPr>
            <p:ph type="title"/>
          </p:nvPr>
        </p:nvSpPr>
        <p:spPr/>
        <p:txBody>
          <a:bodyPr>
            <a:normAutofit/>
          </a:bodyPr>
          <a:lstStyle/>
          <a:p>
            <a:r>
              <a:rPr lang="en-GB" dirty="0"/>
              <a:t>Compulsory curriculum from September 2020</a:t>
            </a:r>
          </a:p>
        </p:txBody>
      </p:sp>
      <p:sp>
        <p:nvSpPr>
          <p:cNvPr id="3" name="Content Placeholder 2">
            <a:extLst>
              <a:ext uri="{FF2B5EF4-FFF2-40B4-BE49-F238E27FC236}">
                <a16:creationId xmlns:a16="http://schemas.microsoft.com/office/drawing/2014/main" id="{91F50CDF-23A5-407E-BC3E-2B7B50A241E3}"/>
              </a:ext>
            </a:extLst>
          </p:cNvPr>
          <p:cNvSpPr>
            <a:spLocks noGrp="1"/>
          </p:cNvSpPr>
          <p:nvPr>
            <p:ph idx="1"/>
          </p:nvPr>
        </p:nvSpPr>
        <p:spPr/>
        <p:txBody>
          <a:bodyPr/>
          <a:lstStyle/>
          <a:p>
            <a:r>
              <a:rPr lang="en-GB" dirty="0"/>
              <a:t>3.6.20 DfE said schools could delay ( due to “competing priorities and Covid 19”)</a:t>
            </a:r>
          </a:p>
          <a:p>
            <a:r>
              <a:rPr lang="en-GB" dirty="0"/>
              <a:t>Delays can be as far ahead as summer 2021 BUT schools are expected to start this at an appropriate point in the 20/21 academic year</a:t>
            </a:r>
          </a:p>
          <a:p>
            <a:r>
              <a:rPr lang="en-GB" dirty="0"/>
              <a:t>Clear links to KCSE 2020 i.e. preventing and tackling bullying, sexual violence, behaviour and discrimination in school , mental health and behaviour and more</a:t>
            </a:r>
          </a:p>
        </p:txBody>
      </p:sp>
    </p:spTree>
    <p:extLst>
      <p:ext uri="{BB962C8B-B14F-4D97-AF65-F5344CB8AC3E}">
        <p14:creationId xmlns:p14="http://schemas.microsoft.com/office/powerpoint/2010/main" val="239197831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D2E7-080F-4F08-BA8B-3E9C1A730608}"/>
              </a:ext>
            </a:extLst>
          </p:cNvPr>
          <p:cNvSpPr>
            <a:spLocks noGrp="1"/>
          </p:cNvSpPr>
          <p:nvPr>
            <p:ph type="title"/>
          </p:nvPr>
        </p:nvSpPr>
        <p:spPr/>
        <p:txBody>
          <a:bodyPr>
            <a:normAutofit/>
          </a:bodyPr>
          <a:lstStyle/>
          <a:p>
            <a:r>
              <a:rPr lang="en-GB" dirty="0"/>
              <a:t>Compulsory curriculum from September 2020</a:t>
            </a:r>
          </a:p>
        </p:txBody>
      </p:sp>
      <p:sp>
        <p:nvSpPr>
          <p:cNvPr id="3" name="Content Placeholder 2">
            <a:extLst>
              <a:ext uri="{FF2B5EF4-FFF2-40B4-BE49-F238E27FC236}">
                <a16:creationId xmlns:a16="http://schemas.microsoft.com/office/drawing/2014/main" id="{91F50CDF-23A5-407E-BC3E-2B7B50A241E3}"/>
              </a:ext>
            </a:extLst>
          </p:cNvPr>
          <p:cNvSpPr>
            <a:spLocks noGrp="1"/>
          </p:cNvSpPr>
          <p:nvPr>
            <p:ph idx="1"/>
          </p:nvPr>
        </p:nvSpPr>
        <p:spPr>
          <a:xfrm>
            <a:off x="838200" y="1537855"/>
            <a:ext cx="6688947" cy="4230504"/>
          </a:xfrm>
        </p:spPr>
        <p:txBody>
          <a:bodyPr/>
          <a:lstStyle/>
          <a:p>
            <a:r>
              <a:rPr lang="en-GB" dirty="0"/>
              <a:t>Clear theme of safeguarding throughout the curriculum document.</a:t>
            </a:r>
          </a:p>
          <a:p>
            <a:r>
              <a:rPr lang="en-GB" dirty="0"/>
              <a:t>Sections 76-82 and 116-122 particularly apply.</a:t>
            </a:r>
          </a:p>
          <a:p>
            <a:endParaRPr lang="en-GB" sz="1100" dirty="0"/>
          </a:p>
          <a:p>
            <a:pPr marL="0" indent="0">
              <a:buNone/>
            </a:pPr>
            <a:r>
              <a:rPr lang="en-US" b="1" dirty="0"/>
              <a:t>“At the heart of these subjects there is a focus on keeping children safe, and schools can play an important role in preventative education”</a:t>
            </a:r>
            <a:endParaRPr lang="en-GB" b="1" dirty="0"/>
          </a:p>
          <a:p>
            <a:pPr marL="0" indent="0">
              <a:buNone/>
            </a:pPr>
            <a:endParaRPr lang="en-GB" dirty="0"/>
          </a:p>
        </p:txBody>
      </p:sp>
      <p:pic>
        <p:nvPicPr>
          <p:cNvPr id="4" name="Picture 3">
            <a:extLst>
              <a:ext uri="{FF2B5EF4-FFF2-40B4-BE49-F238E27FC236}">
                <a16:creationId xmlns:a16="http://schemas.microsoft.com/office/drawing/2014/main" id="{0C087F72-07D7-40BA-9001-F20F70D9DBC0}"/>
              </a:ext>
            </a:extLst>
          </p:cNvPr>
          <p:cNvPicPr>
            <a:picLocks noChangeAspect="1"/>
          </p:cNvPicPr>
          <p:nvPr/>
        </p:nvPicPr>
        <p:blipFill>
          <a:blip r:embed="rId3"/>
          <a:stretch>
            <a:fillRect/>
          </a:stretch>
        </p:blipFill>
        <p:spPr>
          <a:xfrm>
            <a:off x="8025343" y="1259295"/>
            <a:ext cx="3752492" cy="5320145"/>
          </a:xfrm>
          <a:prstGeom prst="rect">
            <a:avLst/>
          </a:prstGeom>
          <a:ln w="19050">
            <a:solidFill>
              <a:schemeClr val="tx1"/>
            </a:solidFill>
          </a:ln>
        </p:spPr>
      </p:pic>
    </p:spTree>
    <p:extLst>
      <p:ext uri="{BB962C8B-B14F-4D97-AF65-F5344CB8AC3E}">
        <p14:creationId xmlns:p14="http://schemas.microsoft.com/office/powerpoint/2010/main" val="109524455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331495" y="2239657"/>
            <a:ext cx="9144000" cy="908331"/>
          </a:xfrm>
        </p:spPr>
        <p:txBody>
          <a:bodyPr>
            <a:normAutofit fontScale="90000"/>
          </a:bodyPr>
          <a:lstStyle/>
          <a:p>
            <a:r>
              <a:rPr lang="en-GB" dirty="0"/>
              <a:t>Child in Need review and update to links with DSL role</a:t>
            </a:r>
          </a:p>
        </p:txBody>
      </p:sp>
    </p:spTree>
    <p:extLst>
      <p:ext uri="{BB962C8B-B14F-4D97-AF65-F5344CB8AC3E}">
        <p14:creationId xmlns:p14="http://schemas.microsoft.com/office/powerpoint/2010/main" val="77932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2D9CB0-3079-4A82-A30A-EAF00CFBB163}"/>
              </a:ext>
            </a:extLst>
          </p:cNvPr>
          <p:cNvSpPr/>
          <p:nvPr/>
        </p:nvSpPr>
        <p:spPr>
          <a:xfrm>
            <a:off x="430462" y="949754"/>
            <a:ext cx="11074402" cy="5509200"/>
          </a:xfrm>
          <a:prstGeom prst="rect">
            <a:avLst/>
          </a:prstGeom>
        </p:spPr>
        <p:txBody>
          <a:bodyPr wrap="square">
            <a:spAutoFit/>
          </a:bodyPr>
          <a:lstStyle/>
          <a:p>
            <a:r>
              <a:rPr lang="en-GB" sz="2200" dirty="0"/>
              <a:t>This </a:t>
            </a:r>
            <a:r>
              <a:rPr lang="en-GB" sz="2200" i="1" dirty="0"/>
              <a:t>still</a:t>
            </a:r>
            <a:r>
              <a:rPr lang="en-GB" sz="2200" dirty="0"/>
              <a:t> includes LAC/previous LAC, care leavers and SEND but now also includes </a:t>
            </a:r>
            <a:r>
              <a:rPr lang="en-GB" sz="2200" i="1" dirty="0"/>
              <a:t>‘children who need a social worker’.  D</a:t>
            </a:r>
            <a:r>
              <a:rPr lang="en-GB" sz="2200" dirty="0"/>
              <a:t>esignated safeguarding leads should:</a:t>
            </a:r>
          </a:p>
          <a:p>
            <a:endParaRPr lang="en-GB" sz="2200" dirty="0"/>
          </a:p>
          <a:p>
            <a:pPr marL="285750" indent="-285750">
              <a:buFont typeface="Arial" panose="020B0604020202020204" pitchFamily="34" charset="0"/>
              <a:buChar char="•"/>
            </a:pPr>
            <a:r>
              <a:rPr lang="en-GB" sz="2200" dirty="0"/>
              <a:t>Promoting educational outcomes of children in need of help or protection</a:t>
            </a:r>
          </a:p>
          <a:p>
            <a:pPr marL="285750" indent="-285750">
              <a:buFont typeface="Arial" panose="020B0604020202020204" pitchFamily="34" charset="0"/>
              <a:buChar char="•"/>
            </a:pPr>
            <a:r>
              <a:rPr lang="en-GB" sz="2200" dirty="0"/>
              <a:t>Share information about welfare, safeguarding and CP issues with teachers and leaders</a:t>
            </a:r>
          </a:p>
          <a:p>
            <a:pPr marL="285750" indent="-285750">
              <a:buFont typeface="Arial" panose="020B0604020202020204" pitchFamily="34" charset="0"/>
              <a:buChar char="•"/>
            </a:pPr>
            <a:r>
              <a:rPr lang="en-GB" sz="2200" dirty="0"/>
              <a:t>Have a particular focus on children with social workers</a:t>
            </a:r>
          </a:p>
          <a:p>
            <a:endParaRPr lang="en-GB" sz="2200" dirty="0"/>
          </a:p>
          <a:p>
            <a:r>
              <a:rPr lang="en-GB" sz="2200" dirty="0"/>
              <a:t>DSLs could:</a:t>
            </a:r>
          </a:p>
          <a:p>
            <a:endParaRPr lang="en-GB" sz="2200" dirty="0"/>
          </a:p>
          <a:p>
            <a:pPr marL="285750" indent="-285750">
              <a:buFont typeface="Arial" panose="020B0604020202020204" pitchFamily="34" charset="0"/>
              <a:buChar char="•"/>
            </a:pPr>
            <a:r>
              <a:rPr lang="en-GB" sz="2200" dirty="0"/>
              <a:t>Ensure staff know who these children are</a:t>
            </a:r>
          </a:p>
          <a:p>
            <a:pPr marL="285750" indent="-285750">
              <a:buFont typeface="Arial" panose="020B0604020202020204" pitchFamily="34" charset="0"/>
              <a:buChar char="•"/>
            </a:pPr>
            <a:r>
              <a:rPr lang="en-GB" sz="2200" dirty="0"/>
              <a:t>Understand these students’ academic progress &amp; attainment</a:t>
            </a:r>
          </a:p>
          <a:p>
            <a:pPr marL="285750" indent="-285750">
              <a:buFont typeface="Arial" panose="020B0604020202020204" pitchFamily="34" charset="0"/>
              <a:buChar char="•"/>
            </a:pPr>
            <a:r>
              <a:rPr lang="en-GB" sz="2200" dirty="0"/>
              <a:t>Maintain a culture of high aspirations for this cohort</a:t>
            </a:r>
          </a:p>
          <a:p>
            <a:pPr marL="285750" indent="-285750">
              <a:buFont typeface="Arial" panose="020B0604020202020204" pitchFamily="34" charset="0"/>
              <a:buChar char="•"/>
            </a:pPr>
            <a:r>
              <a:rPr lang="en-GB" sz="2200" dirty="0"/>
              <a:t>Support teaching staff to identify challenges they may face and the academic support and adjustments that could be made</a:t>
            </a:r>
          </a:p>
          <a:p>
            <a:pPr marL="285750" indent="-285750">
              <a:buFont typeface="Arial" panose="020B0604020202020204" pitchFamily="34" charset="0"/>
              <a:buChar char="•"/>
            </a:pPr>
            <a:r>
              <a:rPr lang="en-GB" sz="2200" dirty="0"/>
              <a:t>Review the role of the DSL in line with addition to Annex B of KCSE to ensure                         that DSLs can support staff to know which children have Social Work support</a:t>
            </a:r>
          </a:p>
        </p:txBody>
      </p:sp>
      <p:sp>
        <p:nvSpPr>
          <p:cNvPr id="5" name="Rectangle 4">
            <a:extLst>
              <a:ext uri="{FF2B5EF4-FFF2-40B4-BE49-F238E27FC236}">
                <a16:creationId xmlns:a16="http://schemas.microsoft.com/office/drawing/2014/main" id="{3FF65B93-6E6D-4671-A84C-BCA60D4031EA}"/>
              </a:ext>
            </a:extLst>
          </p:cNvPr>
          <p:cNvSpPr/>
          <p:nvPr/>
        </p:nvSpPr>
        <p:spPr>
          <a:xfrm>
            <a:off x="1491046" y="179033"/>
            <a:ext cx="8925905" cy="584775"/>
          </a:xfrm>
          <a:prstGeom prst="rect">
            <a:avLst/>
          </a:prstGeom>
        </p:spPr>
        <p:txBody>
          <a:bodyPr wrap="none">
            <a:spAutoFit/>
          </a:bodyPr>
          <a:lstStyle/>
          <a:p>
            <a:r>
              <a:rPr lang="en-GB" sz="3200" b="1" dirty="0"/>
              <a:t>Children who are potentially at greater risk of harm</a:t>
            </a:r>
          </a:p>
        </p:txBody>
      </p:sp>
    </p:spTree>
    <p:extLst>
      <p:ext uri="{BB962C8B-B14F-4D97-AF65-F5344CB8AC3E}">
        <p14:creationId xmlns:p14="http://schemas.microsoft.com/office/powerpoint/2010/main" val="2775456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2853-E295-4543-9349-CCB5CD5288FA}"/>
              </a:ext>
            </a:extLst>
          </p:cNvPr>
          <p:cNvSpPr>
            <a:spLocks noGrp="1"/>
          </p:cNvSpPr>
          <p:nvPr>
            <p:ph type="title"/>
          </p:nvPr>
        </p:nvSpPr>
        <p:spPr/>
        <p:txBody>
          <a:bodyPr/>
          <a:lstStyle/>
          <a:p>
            <a:r>
              <a:rPr lang="en-GB" dirty="0"/>
              <a:t>Background &amp; implications</a:t>
            </a:r>
          </a:p>
        </p:txBody>
      </p:sp>
      <p:sp>
        <p:nvSpPr>
          <p:cNvPr id="3" name="Content Placeholder 2">
            <a:extLst>
              <a:ext uri="{FF2B5EF4-FFF2-40B4-BE49-F238E27FC236}">
                <a16:creationId xmlns:a16="http://schemas.microsoft.com/office/drawing/2014/main" id="{771A3FC2-7BFC-4FD0-A23C-8944CA087666}"/>
              </a:ext>
            </a:extLst>
          </p:cNvPr>
          <p:cNvSpPr>
            <a:spLocks noGrp="1"/>
          </p:cNvSpPr>
          <p:nvPr>
            <p:ph idx="1"/>
          </p:nvPr>
        </p:nvSpPr>
        <p:spPr>
          <a:xfrm>
            <a:off x="371946" y="1359402"/>
            <a:ext cx="7517524" cy="4230504"/>
          </a:xfrm>
        </p:spPr>
        <p:txBody>
          <a:bodyPr/>
          <a:lstStyle/>
          <a:p>
            <a:r>
              <a:rPr lang="en-GB" sz="2800" dirty="0"/>
              <a:t>Recognition children with social workers may continue to be vulnerable and be educationally disadvantaged in attendance, learning, behaviour and mental health</a:t>
            </a:r>
          </a:p>
          <a:p>
            <a:r>
              <a:rPr lang="en-GB" sz="2800" dirty="0"/>
              <a:t>Local authorities to routinely share the fact a child has a social worker. DSL to hold and use this information.</a:t>
            </a:r>
          </a:p>
          <a:p>
            <a:r>
              <a:rPr lang="en-GB" sz="2800" dirty="0"/>
              <a:t>This information should also inform the response to further safeguarding concerns (e.g. absence, missing) and support</a:t>
            </a:r>
          </a:p>
        </p:txBody>
      </p:sp>
      <p:pic>
        <p:nvPicPr>
          <p:cNvPr id="5" name="Picture 4">
            <a:extLst>
              <a:ext uri="{FF2B5EF4-FFF2-40B4-BE49-F238E27FC236}">
                <a16:creationId xmlns:a16="http://schemas.microsoft.com/office/drawing/2014/main" id="{315B507D-9963-4AE4-B867-322EFC805E73}"/>
              </a:ext>
            </a:extLst>
          </p:cNvPr>
          <p:cNvPicPr>
            <a:picLocks noChangeAspect="1"/>
          </p:cNvPicPr>
          <p:nvPr/>
        </p:nvPicPr>
        <p:blipFill>
          <a:blip r:embed="rId3"/>
          <a:stretch>
            <a:fillRect/>
          </a:stretch>
        </p:blipFill>
        <p:spPr>
          <a:xfrm>
            <a:off x="9750795" y="668589"/>
            <a:ext cx="1963268" cy="2760411"/>
          </a:xfrm>
          <a:prstGeom prst="rect">
            <a:avLst/>
          </a:prstGeom>
        </p:spPr>
      </p:pic>
      <p:pic>
        <p:nvPicPr>
          <p:cNvPr id="6" name="Picture 5">
            <a:extLst>
              <a:ext uri="{FF2B5EF4-FFF2-40B4-BE49-F238E27FC236}">
                <a16:creationId xmlns:a16="http://schemas.microsoft.com/office/drawing/2014/main" id="{01908A82-47F2-478C-8C7C-7BCC5E361B86}"/>
              </a:ext>
            </a:extLst>
          </p:cNvPr>
          <p:cNvPicPr>
            <a:picLocks noChangeAspect="1"/>
          </p:cNvPicPr>
          <p:nvPr/>
        </p:nvPicPr>
        <p:blipFill>
          <a:blip r:embed="rId4"/>
          <a:stretch>
            <a:fillRect/>
          </a:stretch>
        </p:blipFill>
        <p:spPr>
          <a:xfrm>
            <a:off x="8528530" y="3420207"/>
            <a:ext cx="1963268" cy="2769204"/>
          </a:xfrm>
          <a:prstGeom prst="rect">
            <a:avLst/>
          </a:prstGeom>
        </p:spPr>
      </p:pic>
    </p:spTree>
    <p:extLst>
      <p:ext uri="{BB962C8B-B14F-4D97-AF65-F5344CB8AC3E}">
        <p14:creationId xmlns:p14="http://schemas.microsoft.com/office/powerpoint/2010/main" val="27663533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86" y="340973"/>
            <a:ext cx="11477487" cy="720080"/>
          </a:xfrm>
        </p:spPr>
        <p:style>
          <a:lnRef idx="1">
            <a:schemeClr val="accent1"/>
          </a:lnRef>
          <a:fillRef idx="2">
            <a:schemeClr val="accent1"/>
          </a:fillRef>
          <a:effectRef idx="1">
            <a:schemeClr val="accent1"/>
          </a:effectRef>
          <a:fontRef idx="minor">
            <a:schemeClr val="dk1"/>
          </a:fontRef>
        </p:style>
        <p:txBody>
          <a:bodyPr/>
          <a:lstStyle/>
          <a:p>
            <a:r>
              <a:rPr lang="en-GB" sz="3600" dirty="0"/>
              <a:t>Keeping Children Safe in Education 2020</a:t>
            </a:r>
          </a:p>
        </p:txBody>
      </p:sp>
      <p:sp>
        <p:nvSpPr>
          <p:cNvPr id="3" name="Content Placeholder 2"/>
          <p:cNvSpPr>
            <a:spLocks noGrp="1"/>
          </p:cNvSpPr>
          <p:nvPr>
            <p:ph idx="1"/>
          </p:nvPr>
        </p:nvSpPr>
        <p:spPr>
          <a:xfrm>
            <a:off x="303386" y="2023389"/>
            <a:ext cx="4949098" cy="5146781"/>
          </a:xfrm>
        </p:spPr>
        <p:txBody>
          <a:bodyPr/>
          <a:lstStyle/>
          <a:p>
            <a:r>
              <a:rPr lang="en-GB" sz="2400" b="1" dirty="0">
                <a:solidFill>
                  <a:srgbClr val="00B0F0"/>
                </a:solidFill>
                <a:cs typeface="Arial" panose="020B0604020202020204" pitchFamily="34" charset="0"/>
              </a:rPr>
              <a:t>Annex A</a:t>
            </a:r>
            <a:r>
              <a:rPr lang="en-GB" sz="2400" b="1" dirty="0">
                <a:cs typeface="Arial" panose="020B0604020202020204" pitchFamily="34" charset="0"/>
              </a:rPr>
              <a:t>:  </a:t>
            </a:r>
            <a:r>
              <a:rPr lang="en-GB" sz="2400" dirty="0">
                <a:cs typeface="Arial" panose="020B0604020202020204" pitchFamily="34" charset="0"/>
              </a:rPr>
              <a:t>Further safeguarding information </a:t>
            </a:r>
          </a:p>
          <a:p>
            <a:endParaRPr lang="en-GB" sz="1000" dirty="0">
              <a:cs typeface="Arial" panose="020B0604020202020204" pitchFamily="34" charset="0"/>
            </a:endParaRPr>
          </a:p>
          <a:p>
            <a:r>
              <a:rPr lang="en-GB" sz="2400" b="1" dirty="0">
                <a:solidFill>
                  <a:srgbClr val="00B0F0"/>
                </a:solidFill>
                <a:cs typeface="Arial" panose="020B0604020202020204" pitchFamily="34" charset="0"/>
              </a:rPr>
              <a:t>Annex B</a:t>
            </a:r>
            <a:r>
              <a:rPr lang="en-GB" sz="2400" b="1" dirty="0">
                <a:cs typeface="Arial" panose="020B0604020202020204" pitchFamily="34" charset="0"/>
              </a:rPr>
              <a:t>: </a:t>
            </a:r>
            <a:r>
              <a:rPr lang="en-GB" sz="2400" dirty="0">
                <a:cs typeface="Arial" panose="020B0604020202020204" pitchFamily="34" charset="0"/>
              </a:rPr>
              <a:t>Role of the designated safeguarding lead</a:t>
            </a:r>
          </a:p>
          <a:p>
            <a:pPr marL="0" indent="0">
              <a:buNone/>
            </a:pPr>
            <a:endParaRPr lang="en-GB" sz="1000" dirty="0">
              <a:cs typeface="Arial" panose="020B0604020202020204" pitchFamily="34" charset="0"/>
            </a:endParaRPr>
          </a:p>
          <a:p>
            <a:r>
              <a:rPr lang="en-GB" sz="2400" b="1" dirty="0">
                <a:solidFill>
                  <a:srgbClr val="00B0F0"/>
                </a:solidFill>
                <a:cs typeface="Arial" panose="020B0604020202020204" pitchFamily="34" charset="0"/>
              </a:rPr>
              <a:t>Annex C</a:t>
            </a:r>
            <a:r>
              <a:rPr lang="en-GB" sz="2400" b="1" dirty="0">
                <a:cs typeface="Arial" panose="020B0604020202020204" pitchFamily="34" charset="0"/>
              </a:rPr>
              <a:t>:  </a:t>
            </a:r>
            <a:r>
              <a:rPr lang="en-GB" sz="2400" dirty="0">
                <a:cs typeface="Arial" panose="020B0604020202020204" pitchFamily="34" charset="0"/>
              </a:rPr>
              <a:t>Online safety</a:t>
            </a:r>
          </a:p>
          <a:p>
            <a:endParaRPr lang="en-GB" sz="1000" dirty="0">
              <a:cs typeface="Arial" panose="020B0604020202020204" pitchFamily="34" charset="0"/>
            </a:endParaRPr>
          </a:p>
          <a:p>
            <a:r>
              <a:rPr lang="en-GB" sz="2400" b="1" dirty="0">
                <a:solidFill>
                  <a:srgbClr val="00B0F0"/>
                </a:solidFill>
                <a:cs typeface="Arial" panose="020B0604020202020204" pitchFamily="34" charset="0"/>
              </a:rPr>
              <a:t>Annex D</a:t>
            </a:r>
            <a:r>
              <a:rPr lang="en-GB" sz="2400" b="1" dirty="0">
                <a:cs typeface="Arial" panose="020B0604020202020204" pitchFamily="34" charset="0"/>
              </a:rPr>
              <a:t>:  </a:t>
            </a:r>
            <a:r>
              <a:rPr lang="en-GB" sz="2400" dirty="0">
                <a:cs typeface="Arial" panose="020B0604020202020204" pitchFamily="34" charset="0"/>
              </a:rPr>
              <a:t>Boarding schools, residential special schools, residential colleges and children’s homes</a:t>
            </a:r>
          </a:p>
        </p:txBody>
      </p:sp>
      <p:sp>
        <p:nvSpPr>
          <p:cNvPr id="5" name="Rectangle 4">
            <a:extLst>
              <a:ext uri="{FF2B5EF4-FFF2-40B4-BE49-F238E27FC236}">
                <a16:creationId xmlns:a16="http://schemas.microsoft.com/office/drawing/2014/main" id="{12CE9017-71C9-401D-B18C-B19330ADDAEB}"/>
              </a:ext>
            </a:extLst>
          </p:cNvPr>
          <p:cNvSpPr/>
          <p:nvPr/>
        </p:nvSpPr>
        <p:spPr>
          <a:xfrm>
            <a:off x="5472565" y="1900379"/>
            <a:ext cx="5223787" cy="4616648"/>
          </a:xfrm>
          <a:prstGeom prst="rect">
            <a:avLst/>
          </a:prstGeom>
        </p:spPr>
        <p:txBody>
          <a:bodyPr wrap="square">
            <a:spAutoFit/>
          </a:bodyPr>
          <a:lstStyle/>
          <a:p>
            <a:pPr marL="285750" indent="-285750">
              <a:buFont typeface="Arial" panose="020B0604020202020204" pitchFamily="34" charset="0"/>
              <a:buChar char="•"/>
            </a:pPr>
            <a:r>
              <a:rPr lang="en-GB" sz="2400" b="1" dirty="0">
                <a:solidFill>
                  <a:srgbClr val="00B0F0"/>
                </a:solidFill>
              </a:rPr>
              <a:t>Annex E</a:t>
            </a:r>
            <a:r>
              <a:rPr lang="en-GB" sz="2400" b="1" dirty="0"/>
              <a:t>:  </a:t>
            </a:r>
            <a:r>
              <a:rPr lang="en-GB" sz="2400" dirty="0"/>
              <a:t>Host families-homestay during exchange visits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400" b="1" dirty="0">
                <a:solidFill>
                  <a:srgbClr val="00B0F0"/>
                </a:solidFill>
              </a:rPr>
              <a:t>Annex F</a:t>
            </a:r>
            <a:r>
              <a:rPr lang="en-GB" sz="2400" b="1" dirty="0"/>
              <a:t>:  </a:t>
            </a:r>
            <a:r>
              <a:rPr lang="en-GB" sz="2400" dirty="0"/>
              <a:t>Statutory guidance-Regulated activity (children) – Supervision of activity with children which is regulated activity when unsupervised</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400" b="1" dirty="0">
                <a:solidFill>
                  <a:srgbClr val="00B0F0"/>
                </a:solidFill>
              </a:rPr>
              <a:t>Annex G</a:t>
            </a:r>
            <a:r>
              <a:rPr lang="en-GB" sz="2400" b="1" dirty="0"/>
              <a:t>:  </a:t>
            </a:r>
            <a:r>
              <a:rPr lang="en-GB" sz="2400" dirty="0"/>
              <a:t>Disclosure and Barring service checks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400" b="1" dirty="0">
                <a:solidFill>
                  <a:srgbClr val="00B0F0"/>
                </a:solidFill>
              </a:rPr>
              <a:t>Annex H</a:t>
            </a:r>
            <a:r>
              <a:rPr lang="en-GB" sz="2400" b="1" dirty="0"/>
              <a:t>:  </a:t>
            </a:r>
            <a:r>
              <a:rPr lang="en-GB" sz="2400" dirty="0"/>
              <a:t>Table of substantive changes from previous versions</a:t>
            </a:r>
          </a:p>
        </p:txBody>
      </p:sp>
      <p:sp>
        <p:nvSpPr>
          <p:cNvPr id="4" name="TextBox 3">
            <a:extLst>
              <a:ext uri="{FF2B5EF4-FFF2-40B4-BE49-F238E27FC236}">
                <a16:creationId xmlns:a16="http://schemas.microsoft.com/office/drawing/2014/main" id="{2178C15A-33B7-47B8-9FCD-071075E41791}"/>
              </a:ext>
            </a:extLst>
          </p:cNvPr>
          <p:cNvSpPr txBox="1"/>
          <p:nvPr/>
        </p:nvSpPr>
        <p:spPr>
          <a:xfrm>
            <a:off x="574348" y="1387928"/>
            <a:ext cx="9356272" cy="369332"/>
          </a:xfrm>
          <a:prstGeom prst="rect">
            <a:avLst/>
          </a:prstGeom>
          <a:noFill/>
        </p:spPr>
        <p:txBody>
          <a:bodyPr wrap="square" rtlCol="0">
            <a:spAutoFit/>
          </a:bodyPr>
          <a:lstStyle/>
          <a:p>
            <a:r>
              <a:rPr lang="en-GB" dirty="0"/>
              <a:t>Annexes A-C:  </a:t>
            </a:r>
            <a:r>
              <a:rPr lang="en-GB" dirty="0">
                <a:highlight>
                  <a:srgbClr val="FFFF00"/>
                </a:highlight>
              </a:rPr>
              <a:t>Updated</a:t>
            </a:r>
            <a:r>
              <a:rPr lang="en-GB" dirty="0"/>
              <a:t>                                                           Annexes D-G:  </a:t>
            </a:r>
            <a:r>
              <a:rPr lang="en-GB" dirty="0">
                <a:highlight>
                  <a:srgbClr val="FFFF00"/>
                </a:highlight>
              </a:rPr>
              <a:t>No change</a:t>
            </a:r>
          </a:p>
        </p:txBody>
      </p:sp>
    </p:spTree>
    <p:extLst>
      <p:ext uri="{BB962C8B-B14F-4D97-AF65-F5344CB8AC3E}">
        <p14:creationId xmlns:p14="http://schemas.microsoft.com/office/powerpoint/2010/main" val="1803597585"/>
      </p:ext>
    </p:extLst>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F8AE-A855-40A3-A652-358BB9F82160}"/>
              </a:ext>
            </a:extLst>
          </p:cNvPr>
          <p:cNvSpPr>
            <a:spLocks noGrp="1"/>
          </p:cNvSpPr>
          <p:nvPr>
            <p:ph type="ctrTitle"/>
          </p:nvPr>
        </p:nvSpPr>
        <p:spPr/>
        <p:txBody>
          <a:bodyPr/>
          <a:lstStyle/>
          <a:p>
            <a:r>
              <a:rPr lang="en-GB" dirty="0"/>
              <a:t>Other updates</a:t>
            </a:r>
          </a:p>
        </p:txBody>
      </p:sp>
      <p:sp>
        <p:nvSpPr>
          <p:cNvPr id="3" name="Subtitle 2">
            <a:extLst>
              <a:ext uri="{FF2B5EF4-FFF2-40B4-BE49-F238E27FC236}">
                <a16:creationId xmlns:a16="http://schemas.microsoft.com/office/drawing/2014/main" id="{416A96B5-E47B-4152-B551-F6B05A94C9F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0228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B1C7-549C-437C-8F6C-2C484231B743}"/>
              </a:ext>
            </a:extLst>
          </p:cNvPr>
          <p:cNvSpPr>
            <a:spLocks noGrp="1"/>
          </p:cNvSpPr>
          <p:nvPr>
            <p:ph type="title"/>
          </p:nvPr>
        </p:nvSpPr>
        <p:spPr>
          <a:xfrm>
            <a:off x="460228" y="526472"/>
            <a:ext cx="10893572" cy="775851"/>
          </a:xfrm>
        </p:spPr>
        <p:txBody>
          <a:bodyPr/>
          <a:lstStyle/>
          <a:p>
            <a:r>
              <a:rPr lang="en-GB" dirty="0"/>
              <a:t>When to call the police</a:t>
            </a:r>
          </a:p>
        </p:txBody>
      </p:sp>
      <p:sp>
        <p:nvSpPr>
          <p:cNvPr id="4" name="Content Placeholder 3">
            <a:extLst>
              <a:ext uri="{FF2B5EF4-FFF2-40B4-BE49-F238E27FC236}">
                <a16:creationId xmlns:a16="http://schemas.microsoft.com/office/drawing/2014/main" id="{5AFB668D-821A-4687-BC58-BC82F7ABEC9B}"/>
              </a:ext>
            </a:extLst>
          </p:cNvPr>
          <p:cNvSpPr>
            <a:spLocks noGrp="1"/>
          </p:cNvSpPr>
          <p:nvPr>
            <p:ph idx="1"/>
          </p:nvPr>
        </p:nvSpPr>
        <p:spPr>
          <a:xfrm>
            <a:off x="289019" y="1646993"/>
            <a:ext cx="6677046" cy="4021213"/>
          </a:xfrm>
        </p:spPr>
        <p:txBody>
          <a:bodyPr/>
          <a:lstStyle/>
          <a:p>
            <a:r>
              <a:rPr lang="en-GB" sz="2800" dirty="0"/>
              <a:t>Covers criminal activity, not safeguarding</a:t>
            </a:r>
          </a:p>
          <a:p>
            <a:pPr lvl="1">
              <a:buFont typeface="Courier New" panose="02070309020205020404" pitchFamily="49" charset="0"/>
              <a:buChar char="o"/>
            </a:pPr>
            <a:r>
              <a:rPr lang="en-GB" sz="2000" dirty="0"/>
              <a:t>Assault </a:t>
            </a:r>
          </a:p>
          <a:p>
            <a:pPr lvl="1">
              <a:buFont typeface="Courier New" panose="02070309020205020404" pitchFamily="49" charset="0"/>
              <a:buChar char="o"/>
            </a:pPr>
            <a:r>
              <a:rPr lang="en-GB" sz="2000" dirty="0"/>
              <a:t>Criminal damage</a:t>
            </a:r>
          </a:p>
          <a:p>
            <a:pPr lvl="1">
              <a:buFont typeface="Courier New" panose="02070309020205020404" pitchFamily="49" charset="0"/>
              <a:buChar char="o"/>
            </a:pPr>
            <a:r>
              <a:rPr lang="en-GB" sz="2000" dirty="0"/>
              <a:t>Cyber crime </a:t>
            </a:r>
          </a:p>
          <a:p>
            <a:pPr lvl="1">
              <a:buFont typeface="Courier New" panose="02070309020205020404" pitchFamily="49" charset="0"/>
              <a:buChar char="o"/>
            </a:pPr>
            <a:r>
              <a:rPr lang="en-GB" sz="2000" dirty="0"/>
              <a:t>Drugs </a:t>
            </a:r>
          </a:p>
          <a:p>
            <a:pPr lvl="1">
              <a:buFont typeface="Courier New" panose="02070309020205020404" pitchFamily="49" charset="0"/>
              <a:buChar char="o"/>
            </a:pPr>
            <a:r>
              <a:rPr lang="en-GB" sz="2000" dirty="0"/>
              <a:t>Harassment</a:t>
            </a:r>
          </a:p>
          <a:p>
            <a:pPr lvl="1">
              <a:buFont typeface="Courier New" panose="02070309020205020404" pitchFamily="49" charset="0"/>
              <a:buChar char="o"/>
            </a:pPr>
            <a:r>
              <a:rPr lang="en-GB" sz="2000" dirty="0"/>
              <a:t>Sexual offences</a:t>
            </a:r>
          </a:p>
          <a:p>
            <a:pPr lvl="1">
              <a:buFont typeface="Courier New" panose="02070309020205020404" pitchFamily="49" charset="0"/>
              <a:buChar char="o"/>
            </a:pPr>
            <a:r>
              <a:rPr lang="en-GB" sz="2000" dirty="0"/>
              <a:t>Theft</a:t>
            </a:r>
          </a:p>
          <a:p>
            <a:pPr lvl="1">
              <a:buFont typeface="Courier New" panose="02070309020205020404" pitchFamily="49" charset="0"/>
              <a:buChar char="o"/>
            </a:pPr>
            <a:r>
              <a:rPr lang="en-GB" sz="2000" dirty="0"/>
              <a:t>Weapons</a:t>
            </a:r>
          </a:p>
          <a:p>
            <a:r>
              <a:rPr lang="en-GB" sz="2800" dirty="0"/>
              <a:t>Is this an internal matter?</a:t>
            </a:r>
          </a:p>
          <a:p>
            <a:r>
              <a:rPr lang="en-GB" sz="2800" dirty="0"/>
              <a:t>When to cease </a:t>
            </a:r>
            <a:r>
              <a:rPr lang="en-GB" sz="2800" i="1" dirty="0"/>
              <a:t>‘investigating’?</a:t>
            </a:r>
          </a:p>
          <a:p>
            <a:r>
              <a:rPr lang="en-GB" sz="2800" dirty="0"/>
              <a:t>When to call the police?</a:t>
            </a:r>
          </a:p>
          <a:p>
            <a:endParaRPr lang="en-GB" dirty="0"/>
          </a:p>
        </p:txBody>
      </p:sp>
      <p:pic>
        <p:nvPicPr>
          <p:cNvPr id="3" name="Picture 2">
            <a:extLst>
              <a:ext uri="{FF2B5EF4-FFF2-40B4-BE49-F238E27FC236}">
                <a16:creationId xmlns:a16="http://schemas.microsoft.com/office/drawing/2014/main" id="{BA7033F0-9889-426D-AD2D-C3AE80601343}"/>
              </a:ext>
            </a:extLst>
          </p:cNvPr>
          <p:cNvPicPr>
            <a:picLocks noChangeAspect="1"/>
          </p:cNvPicPr>
          <p:nvPr/>
        </p:nvPicPr>
        <p:blipFill>
          <a:blip r:embed="rId3"/>
          <a:stretch>
            <a:fillRect/>
          </a:stretch>
        </p:blipFill>
        <p:spPr>
          <a:xfrm>
            <a:off x="7139474" y="1646993"/>
            <a:ext cx="4544156" cy="3274142"/>
          </a:xfrm>
          <a:prstGeom prst="rect">
            <a:avLst/>
          </a:prstGeom>
        </p:spPr>
      </p:pic>
    </p:spTree>
    <p:extLst>
      <p:ext uri="{BB962C8B-B14F-4D97-AF65-F5344CB8AC3E}">
        <p14:creationId xmlns:p14="http://schemas.microsoft.com/office/powerpoint/2010/main" val="208111429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B1C7-549C-437C-8F6C-2C484231B743}"/>
              </a:ext>
            </a:extLst>
          </p:cNvPr>
          <p:cNvSpPr>
            <a:spLocks noGrp="1"/>
          </p:cNvSpPr>
          <p:nvPr>
            <p:ph type="title"/>
          </p:nvPr>
        </p:nvSpPr>
        <p:spPr>
          <a:xfrm>
            <a:off x="460228" y="526472"/>
            <a:ext cx="10893572" cy="775851"/>
          </a:xfrm>
        </p:spPr>
        <p:txBody>
          <a:bodyPr/>
          <a:lstStyle/>
          <a:p>
            <a:r>
              <a:rPr lang="en-GB" dirty="0"/>
              <a:t>When to call the police</a:t>
            </a:r>
          </a:p>
        </p:txBody>
      </p:sp>
      <p:sp>
        <p:nvSpPr>
          <p:cNvPr id="4" name="Content Placeholder 3">
            <a:extLst>
              <a:ext uri="{FF2B5EF4-FFF2-40B4-BE49-F238E27FC236}">
                <a16:creationId xmlns:a16="http://schemas.microsoft.com/office/drawing/2014/main" id="{5AFB668D-821A-4687-BC58-BC82F7ABEC9B}"/>
              </a:ext>
            </a:extLst>
          </p:cNvPr>
          <p:cNvSpPr>
            <a:spLocks noGrp="1"/>
          </p:cNvSpPr>
          <p:nvPr>
            <p:ph idx="1"/>
          </p:nvPr>
        </p:nvSpPr>
        <p:spPr>
          <a:xfrm>
            <a:off x="289019" y="1646993"/>
            <a:ext cx="6677046" cy="4021213"/>
          </a:xfrm>
        </p:spPr>
        <p:txBody>
          <a:bodyPr/>
          <a:lstStyle/>
          <a:p>
            <a:pPr marL="0" indent="0">
              <a:buNone/>
            </a:pPr>
            <a:r>
              <a:rPr lang="en-GB" dirty="0"/>
              <a:t>Other factors to consider</a:t>
            </a:r>
          </a:p>
          <a:p>
            <a:r>
              <a:rPr lang="en-GB" dirty="0"/>
              <a:t>Vulnerabilities of pupils involved</a:t>
            </a:r>
          </a:p>
          <a:p>
            <a:r>
              <a:rPr lang="en-GB" dirty="0"/>
              <a:t>Aggravating factors</a:t>
            </a:r>
          </a:p>
          <a:p>
            <a:r>
              <a:rPr lang="en-GB" dirty="0"/>
              <a:t>Support for all including alleged </a:t>
            </a:r>
            <a:r>
              <a:rPr lang="en-GB" i="1" dirty="0"/>
              <a:t>‘offender’</a:t>
            </a:r>
          </a:p>
          <a:p>
            <a:r>
              <a:rPr lang="en-GB" dirty="0"/>
              <a:t>External factors</a:t>
            </a:r>
          </a:p>
          <a:p>
            <a:r>
              <a:rPr lang="en-GB" dirty="0"/>
              <a:t>Parental involvement</a:t>
            </a:r>
          </a:p>
          <a:p>
            <a:r>
              <a:rPr lang="en-GB" dirty="0"/>
              <a:t>Evidence, weapons, drugs etc.  </a:t>
            </a:r>
          </a:p>
          <a:p>
            <a:endParaRPr lang="en-GB" dirty="0"/>
          </a:p>
        </p:txBody>
      </p:sp>
      <p:pic>
        <p:nvPicPr>
          <p:cNvPr id="3" name="Picture 2">
            <a:extLst>
              <a:ext uri="{FF2B5EF4-FFF2-40B4-BE49-F238E27FC236}">
                <a16:creationId xmlns:a16="http://schemas.microsoft.com/office/drawing/2014/main" id="{BA7033F0-9889-426D-AD2D-C3AE80601343}"/>
              </a:ext>
            </a:extLst>
          </p:cNvPr>
          <p:cNvPicPr>
            <a:picLocks noChangeAspect="1"/>
          </p:cNvPicPr>
          <p:nvPr/>
        </p:nvPicPr>
        <p:blipFill>
          <a:blip r:embed="rId3"/>
          <a:stretch>
            <a:fillRect/>
          </a:stretch>
        </p:blipFill>
        <p:spPr>
          <a:xfrm>
            <a:off x="7139474" y="1646993"/>
            <a:ext cx="4544156" cy="3274142"/>
          </a:xfrm>
          <a:prstGeom prst="rect">
            <a:avLst/>
          </a:prstGeom>
        </p:spPr>
      </p:pic>
    </p:spTree>
    <p:extLst>
      <p:ext uri="{BB962C8B-B14F-4D97-AF65-F5344CB8AC3E}">
        <p14:creationId xmlns:p14="http://schemas.microsoft.com/office/powerpoint/2010/main" val="40384090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B1C7-549C-437C-8F6C-2C484231B743}"/>
              </a:ext>
            </a:extLst>
          </p:cNvPr>
          <p:cNvSpPr>
            <a:spLocks noGrp="1"/>
          </p:cNvSpPr>
          <p:nvPr>
            <p:ph type="title"/>
          </p:nvPr>
        </p:nvSpPr>
        <p:spPr>
          <a:xfrm>
            <a:off x="460228" y="526472"/>
            <a:ext cx="10893572" cy="775851"/>
          </a:xfrm>
        </p:spPr>
        <p:txBody>
          <a:bodyPr/>
          <a:lstStyle/>
          <a:p>
            <a:r>
              <a:rPr lang="en-GB" dirty="0"/>
              <a:t>When to call the police</a:t>
            </a:r>
          </a:p>
        </p:txBody>
      </p:sp>
      <p:sp>
        <p:nvSpPr>
          <p:cNvPr id="4" name="Content Placeholder 3">
            <a:extLst>
              <a:ext uri="{FF2B5EF4-FFF2-40B4-BE49-F238E27FC236}">
                <a16:creationId xmlns:a16="http://schemas.microsoft.com/office/drawing/2014/main" id="{5AFB668D-821A-4687-BC58-BC82F7ABEC9B}"/>
              </a:ext>
            </a:extLst>
          </p:cNvPr>
          <p:cNvSpPr>
            <a:spLocks noGrp="1"/>
          </p:cNvSpPr>
          <p:nvPr>
            <p:ph idx="1"/>
          </p:nvPr>
        </p:nvSpPr>
        <p:spPr>
          <a:xfrm>
            <a:off x="289019" y="1646994"/>
            <a:ext cx="6677046" cy="493534"/>
          </a:xfrm>
        </p:spPr>
        <p:txBody>
          <a:bodyPr/>
          <a:lstStyle/>
          <a:p>
            <a:pPr marL="0" indent="0">
              <a:buNone/>
            </a:pPr>
            <a:r>
              <a:rPr lang="en-GB" dirty="0"/>
              <a:t>Other useful documents</a:t>
            </a:r>
          </a:p>
        </p:txBody>
      </p:sp>
      <p:pic>
        <p:nvPicPr>
          <p:cNvPr id="3" name="Picture 2">
            <a:extLst>
              <a:ext uri="{FF2B5EF4-FFF2-40B4-BE49-F238E27FC236}">
                <a16:creationId xmlns:a16="http://schemas.microsoft.com/office/drawing/2014/main" id="{BA7033F0-9889-426D-AD2D-C3AE80601343}"/>
              </a:ext>
            </a:extLst>
          </p:cNvPr>
          <p:cNvPicPr>
            <a:picLocks noChangeAspect="1"/>
          </p:cNvPicPr>
          <p:nvPr/>
        </p:nvPicPr>
        <p:blipFill>
          <a:blip r:embed="rId3"/>
          <a:stretch>
            <a:fillRect/>
          </a:stretch>
        </p:blipFill>
        <p:spPr>
          <a:xfrm>
            <a:off x="9612283" y="389390"/>
            <a:ext cx="1981200" cy="1427488"/>
          </a:xfrm>
          <a:prstGeom prst="rect">
            <a:avLst/>
          </a:prstGeom>
        </p:spPr>
      </p:pic>
      <p:pic>
        <p:nvPicPr>
          <p:cNvPr id="5" name="Picture 4">
            <a:hlinkClick r:id="rId4"/>
            <a:extLst>
              <a:ext uri="{FF2B5EF4-FFF2-40B4-BE49-F238E27FC236}">
                <a16:creationId xmlns:a16="http://schemas.microsoft.com/office/drawing/2014/main" id="{B1B46EE2-11E0-459E-86CC-C4976095EFA3}"/>
              </a:ext>
            </a:extLst>
          </p:cNvPr>
          <p:cNvPicPr>
            <a:picLocks noChangeAspect="1"/>
          </p:cNvPicPr>
          <p:nvPr/>
        </p:nvPicPr>
        <p:blipFill rotWithShape="1">
          <a:blip r:embed="rId5"/>
          <a:srcRect l="30852" t="14528" r="31988" b="7656"/>
          <a:stretch/>
        </p:blipFill>
        <p:spPr>
          <a:xfrm>
            <a:off x="6389216" y="2817678"/>
            <a:ext cx="2740769" cy="3583121"/>
          </a:xfrm>
          <a:prstGeom prst="rect">
            <a:avLst/>
          </a:prstGeom>
          <a:ln w="38100">
            <a:solidFill>
              <a:schemeClr val="tx1"/>
            </a:solidFill>
          </a:ln>
        </p:spPr>
      </p:pic>
      <p:pic>
        <p:nvPicPr>
          <p:cNvPr id="6" name="Picture 5">
            <a:hlinkClick r:id="rId6"/>
            <a:extLst>
              <a:ext uri="{FF2B5EF4-FFF2-40B4-BE49-F238E27FC236}">
                <a16:creationId xmlns:a16="http://schemas.microsoft.com/office/drawing/2014/main" id="{1927DA3D-F85D-42D4-9554-70CE842F988B}"/>
              </a:ext>
            </a:extLst>
          </p:cNvPr>
          <p:cNvPicPr>
            <a:picLocks noChangeAspect="1"/>
          </p:cNvPicPr>
          <p:nvPr/>
        </p:nvPicPr>
        <p:blipFill rotWithShape="1">
          <a:blip r:embed="rId7"/>
          <a:srcRect l="35625" t="16069" r="36761" b="16068"/>
          <a:stretch/>
        </p:blipFill>
        <p:spPr>
          <a:xfrm>
            <a:off x="3408219" y="2817679"/>
            <a:ext cx="2687781" cy="3583121"/>
          </a:xfrm>
          <a:prstGeom prst="rect">
            <a:avLst/>
          </a:prstGeom>
          <a:ln w="38100">
            <a:solidFill>
              <a:schemeClr val="tx1"/>
            </a:solidFill>
          </a:ln>
        </p:spPr>
      </p:pic>
      <p:pic>
        <p:nvPicPr>
          <p:cNvPr id="7" name="Picture 6">
            <a:hlinkClick r:id="rId8"/>
            <a:extLst>
              <a:ext uri="{FF2B5EF4-FFF2-40B4-BE49-F238E27FC236}">
                <a16:creationId xmlns:a16="http://schemas.microsoft.com/office/drawing/2014/main" id="{65B03BC1-5F15-4117-A1D7-1F10126392AE}"/>
              </a:ext>
            </a:extLst>
          </p:cNvPr>
          <p:cNvPicPr>
            <a:picLocks noChangeAspect="1"/>
          </p:cNvPicPr>
          <p:nvPr/>
        </p:nvPicPr>
        <p:blipFill rotWithShape="1">
          <a:blip r:embed="rId9"/>
          <a:srcRect l="36137" t="19830" r="37090" b="12308"/>
          <a:stretch/>
        </p:blipFill>
        <p:spPr>
          <a:xfrm>
            <a:off x="460227" y="2817679"/>
            <a:ext cx="2654775" cy="3549639"/>
          </a:xfrm>
          <a:prstGeom prst="rect">
            <a:avLst/>
          </a:prstGeom>
          <a:ln w="38100">
            <a:solidFill>
              <a:schemeClr val="tx1"/>
            </a:solidFill>
          </a:ln>
        </p:spPr>
      </p:pic>
    </p:spTree>
    <p:extLst>
      <p:ext uri="{BB962C8B-B14F-4D97-AF65-F5344CB8AC3E}">
        <p14:creationId xmlns:p14="http://schemas.microsoft.com/office/powerpoint/2010/main" val="318769544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02A3-45D8-4AA0-8CB3-AE88B85817FD}"/>
              </a:ext>
            </a:extLst>
          </p:cNvPr>
          <p:cNvSpPr>
            <a:spLocks noGrp="1"/>
          </p:cNvSpPr>
          <p:nvPr>
            <p:ph type="title"/>
          </p:nvPr>
        </p:nvSpPr>
        <p:spPr/>
        <p:txBody>
          <a:bodyPr/>
          <a:lstStyle/>
          <a:p>
            <a:r>
              <a:rPr lang="en-GB" dirty="0">
                <a:solidFill>
                  <a:srgbClr val="48225C"/>
                </a:solidFill>
              </a:rPr>
              <a:t>Peer on peer</a:t>
            </a:r>
            <a:r>
              <a:rPr lang="en-GB" dirty="0"/>
              <a:t> / child on child</a:t>
            </a:r>
          </a:p>
        </p:txBody>
      </p:sp>
      <p:sp>
        <p:nvSpPr>
          <p:cNvPr id="3" name="Content Placeholder 2">
            <a:extLst>
              <a:ext uri="{FF2B5EF4-FFF2-40B4-BE49-F238E27FC236}">
                <a16:creationId xmlns:a16="http://schemas.microsoft.com/office/drawing/2014/main" id="{C2FF5566-2B19-4F61-AA88-C50887179A7A}"/>
              </a:ext>
            </a:extLst>
          </p:cNvPr>
          <p:cNvSpPr>
            <a:spLocks noGrp="1"/>
          </p:cNvSpPr>
          <p:nvPr>
            <p:ph idx="1"/>
          </p:nvPr>
        </p:nvSpPr>
        <p:spPr/>
        <p:txBody>
          <a:bodyPr>
            <a:normAutofit fontScale="92500" lnSpcReduction="20000"/>
          </a:bodyPr>
          <a:lstStyle/>
          <a:p>
            <a:r>
              <a:rPr lang="en-GB" dirty="0"/>
              <a:t>May not just be between peers</a:t>
            </a:r>
          </a:p>
          <a:p>
            <a:r>
              <a:rPr lang="en-GB" dirty="0"/>
              <a:t>Previous forms peer on peer abuse included:</a:t>
            </a:r>
          </a:p>
          <a:p>
            <a:pPr lvl="1"/>
            <a:r>
              <a:rPr lang="en-GB" dirty="0"/>
              <a:t>Physical abuse</a:t>
            </a:r>
          </a:p>
          <a:p>
            <a:pPr lvl="1"/>
            <a:r>
              <a:rPr lang="en-GB" dirty="0"/>
              <a:t>Sexual violence and sexual harassment</a:t>
            </a:r>
          </a:p>
          <a:p>
            <a:pPr lvl="1"/>
            <a:r>
              <a:rPr lang="en-GB" dirty="0"/>
              <a:t>Sexting and</a:t>
            </a:r>
          </a:p>
          <a:p>
            <a:pPr lvl="1"/>
            <a:r>
              <a:rPr lang="en-GB" dirty="0"/>
              <a:t>Initiation/hazing type violence and rituals</a:t>
            </a:r>
          </a:p>
          <a:p>
            <a:r>
              <a:rPr lang="en-GB" dirty="0"/>
              <a:t>Definition now widened to include </a:t>
            </a:r>
          </a:p>
          <a:p>
            <a:pPr lvl="1"/>
            <a:r>
              <a:rPr lang="en-GB" dirty="0"/>
              <a:t>Bullying (including cyberbullying) and</a:t>
            </a:r>
          </a:p>
          <a:p>
            <a:pPr lvl="1"/>
            <a:r>
              <a:rPr lang="en-GB" dirty="0"/>
              <a:t>Upskirting</a:t>
            </a:r>
          </a:p>
          <a:p>
            <a:pPr lvl="1"/>
            <a:r>
              <a:rPr lang="en-GB" dirty="0"/>
              <a:t>abuse within intimate partner relationships</a:t>
            </a:r>
          </a:p>
        </p:txBody>
      </p:sp>
      <p:sp>
        <p:nvSpPr>
          <p:cNvPr id="4" name="Rectangle 3">
            <a:extLst>
              <a:ext uri="{FF2B5EF4-FFF2-40B4-BE49-F238E27FC236}">
                <a16:creationId xmlns:a16="http://schemas.microsoft.com/office/drawing/2014/main" id="{AF3D05CD-50C6-4AB7-80A1-23685AFADA49}"/>
              </a:ext>
            </a:extLst>
          </p:cNvPr>
          <p:cNvSpPr/>
          <p:nvPr/>
        </p:nvSpPr>
        <p:spPr>
          <a:xfrm>
            <a:off x="2608624" y="6126165"/>
            <a:ext cx="6509951" cy="51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800" dirty="0">
              <a:solidFill>
                <a:srgbClr val="EF4480"/>
              </a:solidFill>
              <a:latin typeface="Tondo Signage" panose="020F0503020202020204" pitchFamily="34" charset="0"/>
            </a:endParaRPr>
          </a:p>
        </p:txBody>
      </p:sp>
      <p:sp>
        <p:nvSpPr>
          <p:cNvPr id="5" name="Rectangle 4">
            <a:extLst>
              <a:ext uri="{FF2B5EF4-FFF2-40B4-BE49-F238E27FC236}">
                <a16:creationId xmlns:a16="http://schemas.microsoft.com/office/drawing/2014/main" id="{E7F07D62-9210-49AE-8964-87D7A15D891C}"/>
              </a:ext>
            </a:extLst>
          </p:cNvPr>
          <p:cNvSpPr/>
          <p:nvPr/>
        </p:nvSpPr>
        <p:spPr>
          <a:xfrm>
            <a:off x="144799" y="6398696"/>
            <a:ext cx="7209550" cy="369332"/>
          </a:xfrm>
          <a:prstGeom prst="rect">
            <a:avLst/>
          </a:prstGeom>
        </p:spPr>
        <p:txBody>
          <a:bodyPr wrap="square">
            <a:spAutoFit/>
          </a:bodyPr>
          <a:lstStyle/>
          <a:p>
            <a:r>
              <a:rPr lang="en-GB" dirty="0">
                <a:hlinkClick r:id="rId3"/>
              </a:rPr>
              <a:t>https://safeguarding.network/safeguarding-resources</a:t>
            </a:r>
            <a:r>
              <a:rPr lang="en-GB" dirty="0"/>
              <a:t> </a:t>
            </a:r>
          </a:p>
        </p:txBody>
      </p:sp>
    </p:spTree>
    <p:extLst>
      <p:ext uri="{BB962C8B-B14F-4D97-AF65-F5344CB8AC3E}">
        <p14:creationId xmlns:p14="http://schemas.microsoft.com/office/powerpoint/2010/main" val="10084528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0BDF-BEA8-4E74-919F-965ACFB99B10}"/>
              </a:ext>
            </a:extLst>
          </p:cNvPr>
          <p:cNvSpPr>
            <a:spLocks noGrp="1"/>
          </p:cNvSpPr>
          <p:nvPr>
            <p:ph type="title"/>
          </p:nvPr>
        </p:nvSpPr>
        <p:spPr/>
        <p:txBody>
          <a:bodyPr/>
          <a:lstStyle/>
          <a:p>
            <a:r>
              <a:rPr lang="en-GB" dirty="0">
                <a:solidFill>
                  <a:srgbClr val="48225C"/>
                </a:solidFill>
              </a:rPr>
              <a:t>So-called ‘honour-based’ </a:t>
            </a:r>
            <a:r>
              <a:rPr lang="en-GB" dirty="0"/>
              <a:t>abuse</a:t>
            </a:r>
          </a:p>
        </p:txBody>
      </p:sp>
      <p:sp>
        <p:nvSpPr>
          <p:cNvPr id="3" name="Content Placeholder 2">
            <a:extLst>
              <a:ext uri="{FF2B5EF4-FFF2-40B4-BE49-F238E27FC236}">
                <a16:creationId xmlns:a16="http://schemas.microsoft.com/office/drawing/2014/main" id="{CAD746DB-8ED8-4005-ACA6-FAB94A515111}"/>
              </a:ext>
            </a:extLst>
          </p:cNvPr>
          <p:cNvSpPr>
            <a:spLocks noGrp="1"/>
          </p:cNvSpPr>
          <p:nvPr>
            <p:ph idx="1"/>
          </p:nvPr>
        </p:nvSpPr>
        <p:spPr/>
        <p:txBody>
          <a:bodyPr/>
          <a:lstStyle/>
          <a:p>
            <a:r>
              <a:rPr lang="en-GB" dirty="0"/>
              <a:t>Shift from so-called ‘honour-based’ </a:t>
            </a:r>
            <a:r>
              <a:rPr lang="en-GB" dirty="0">
                <a:solidFill>
                  <a:srgbClr val="EF4480"/>
                </a:solidFill>
              </a:rPr>
              <a:t>violence</a:t>
            </a:r>
            <a:r>
              <a:rPr lang="en-GB" dirty="0"/>
              <a:t> to include </a:t>
            </a:r>
            <a:r>
              <a:rPr lang="en-GB" b="1" dirty="0"/>
              <a:t>incidents or crimes </a:t>
            </a:r>
            <a:r>
              <a:rPr lang="en-GB" dirty="0"/>
              <a:t>committed to protect or defend the honour of the family and/or the community</a:t>
            </a:r>
          </a:p>
          <a:p>
            <a:r>
              <a:rPr lang="en-GB" dirty="0"/>
              <a:t>Incorporates FGM, forced marriage, breast ironing and similar</a:t>
            </a:r>
          </a:p>
          <a:p>
            <a:r>
              <a:rPr lang="en-GB" dirty="0"/>
              <a:t>Wider definition than the previous violence based model similar to the shift in perception of domestic abuse rather than just domestic violence</a:t>
            </a:r>
          </a:p>
        </p:txBody>
      </p:sp>
      <p:pic>
        <p:nvPicPr>
          <p:cNvPr id="5" name="Picture 4">
            <a:extLst>
              <a:ext uri="{FF2B5EF4-FFF2-40B4-BE49-F238E27FC236}">
                <a16:creationId xmlns:a16="http://schemas.microsoft.com/office/drawing/2014/main" id="{25BA3A82-AB84-4CF3-B804-9B640471DEA9}"/>
              </a:ext>
            </a:extLst>
          </p:cNvPr>
          <p:cNvPicPr>
            <a:picLocks noChangeAspect="1"/>
          </p:cNvPicPr>
          <p:nvPr/>
        </p:nvPicPr>
        <p:blipFill>
          <a:blip r:embed="rId3"/>
          <a:stretch>
            <a:fillRect/>
          </a:stretch>
        </p:blipFill>
        <p:spPr>
          <a:xfrm>
            <a:off x="158735" y="6358085"/>
            <a:ext cx="7260965" cy="499915"/>
          </a:xfrm>
          <a:prstGeom prst="rect">
            <a:avLst/>
          </a:prstGeom>
        </p:spPr>
      </p:pic>
    </p:spTree>
    <p:extLst>
      <p:ext uri="{BB962C8B-B14F-4D97-AF65-F5344CB8AC3E}">
        <p14:creationId xmlns:p14="http://schemas.microsoft.com/office/powerpoint/2010/main" val="313497467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64B0-780F-4BF7-9C47-87E9C2B1911E}"/>
              </a:ext>
            </a:extLst>
          </p:cNvPr>
          <p:cNvSpPr>
            <a:spLocks noGrp="1"/>
          </p:cNvSpPr>
          <p:nvPr>
            <p:ph type="title"/>
          </p:nvPr>
        </p:nvSpPr>
        <p:spPr/>
        <p:txBody>
          <a:bodyPr/>
          <a:lstStyle/>
          <a:p>
            <a:r>
              <a:rPr lang="en-GB" dirty="0"/>
              <a:t>Domestic abuse</a:t>
            </a:r>
          </a:p>
        </p:txBody>
      </p:sp>
      <p:sp>
        <p:nvSpPr>
          <p:cNvPr id="3" name="Content Placeholder 2">
            <a:extLst>
              <a:ext uri="{FF2B5EF4-FFF2-40B4-BE49-F238E27FC236}">
                <a16:creationId xmlns:a16="http://schemas.microsoft.com/office/drawing/2014/main" id="{16806FA3-0588-4BD3-9AF6-9F1804D01D9F}"/>
              </a:ext>
            </a:extLst>
          </p:cNvPr>
          <p:cNvSpPr>
            <a:spLocks noGrp="1"/>
          </p:cNvSpPr>
          <p:nvPr>
            <p:ph idx="1"/>
          </p:nvPr>
        </p:nvSpPr>
        <p:spPr/>
        <p:txBody>
          <a:bodyPr/>
          <a:lstStyle/>
          <a:p>
            <a:pPr marL="0" indent="0">
              <a:buNone/>
            </a:pPr>
            <a:r>
              <a:rPr lang="en-GB" dirty="0"/>
              <a:t>“All children can witness and be adversely affected by domestic abuse in the context of their home life where domestic abuse occurs between family members. </a:t>
            </a:r>
          </a:p>
          <a:p>
            <a:pPr marL="0" indent="0">
              <a:buNone/>
            </a:pPr>
            <a:r>
              <a:rPr lang="en-GB" dirty="0"/>
              <a:t>Exposure to domestic abuse and/or violence can have a serious, long lasting emotional and psychological impact on children. </a:t>
            </a:r>
          </a:p>
          <a:p>
            <a:pPr marL="0" indent="0">
              <a:buNone/>
            </a:pPr>
            <a:r>
              <a:rPr lang="en-GB" dirty="0"/>
              <a:t>In some cases, a child may blame themselves for the abuse or may have had to leave the family home as a result”</a:t>
            </a:r>
          </a:p>
        </p:txBody>
      </p:sp>
      <p:pic>
        <p:nvPicPr>
          <p:cNvPr id="5" name="Picture 4">
            <a:extLst>
              <a:ext uri="{FF2B5EF4-FFF2-40B4-BE49-F238E27FC236}">
                <a16:creationId xmlns:a16="http://schemas.microsoft.com/office/drawing/2014/main" id="{A4FD4510-C673-45A9-BCF5-32B262C58ADE}"/>
              </a:ext>
            </a:extLst>
          </p:cNvPr>
          <p:cNvPicPr>
            <a:picLocks noChangeAspect="1"/>
          </p:cNvPicPr>
          <p:nvPr/>
        </p:nvPicPr>
        <p:blipFill>
          <a:blip r:embed="rId3"/>
          <a:stretch>
            <a:fillRect/>
          </a:stretch>
        </p:blipFill>
        <p:spPr>
          <a:xfrm>
            <a:off x="179517" y="6333404"/>
            <a:ext cx="7260965" cy="499915"/>
          </a:xfrm>
          <a:prstGeom prst="rect">
            <a:avLst/>
          </a:prstGeom>
        </p:spPr>
      </p:pic>
    </p:spTree>
    <p:extLst>
      <p:ext uri="{BB962C8B-B14F-4D97-AF65-F5344CB8AC3E}">
        <p14:creationId xmlns:p14="http://schemas.microsoft.com/office/powerpoint/2010/main" val="85094146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64B0-780F-4BF7-9C47-87E9C2B1911E}"/>
              </a:ext>
            </a:extLst>
          </p:cNvPr>
          <p:cNvSpPr>
            <a:spLocks noGrp="1"/>
          </p:cNvSpPr>
          <p:nvPr>
            <p:ph type="title"/>
          </p:nvPr>
        </p:nvSpPr>
        <p:spPr/>
        <p:txBody>
          <a:bodyPr/>
          <a:lstStyle/>
          <a:p>
            <a:r>
              <a:rPr lang="en-GB" dirty="0">
                <a:solidFill>
                  <a:srgbClr val="48225C"/>
                </a:solidFill>
              </a:rPr>
              <a:t>Domestic abuse</a:t>
            </a:r>
            <a:r>
              <a:rPr lang="en-GB" dirty="0"/>
              <a:t> resources</a:t>
            </a:r>
          </a:p>
        </p:txBody>
      </p:sp>
      <p:sp>
        <p:nvSpPr>
          <p:cNvPr id="3" name="Content Placeholder 2">
            <a:extLst>
              <a:ext uri="{FF2B5EF4-FFF2-40B4-BE49-F238E27FC236}">
                <a16:creationId xmlns:a16="http://schemas.microsoft.com/office/drawing/2014/main" id="{16806FA3-0588-4BD3-9AF6-9F1804D01D9F}"/>
              </a:ext>
            </a:extLst>
          </p:cNvPr>
          <p:cNvSpPr>
            <a:spLocks noGrp="1"/>
          </p:cNvSpPr>
          <p:nvPr>
            <p:ph idx="1"/>
          </p:nvPr>
        </p:nvSpPr>
        <p:spPr>
          <a:xfrm>
            <a:off x="838200" y="2475186"/>
            <a:ext cx="10515600" cy="3293173"/>
          </a:xfrm>
        </p:spPr>
        <p:txBody>
          <a:bodyPr>
            <a:normAutofit/>
          </a:bodyPr>
          <a:lstStyle/>
          <a:p>
            <a:pPr marL="0" indent="0">
              <a:buNone/>
            </a:pPr>
            <a:r>
              <a:rPr lang="en-GB" b="1" dirty="0"/>
              <a:t>Operation Encompass</a:t>
            </a:r>
            <a:r>
              <a:rPr lang="en-GB" dirty="0"/>
              <a:t> is now described in Annex A. All school staff should know what this is and schools should have a clear process for managing these ‘notifications’.  Also mentioned are:</a:t>
            </a:r>
          </a:p>
        </p:txBody>
      </p:sp>
      <p:pic>
        <p:nvPicPr>
          <p:cNvPr id="5" name="Picture 4">
            <a:extLst>
              <a:ext uri="{FF2B5EF4-FFF2-40B4-BE49-F238E27FC236}">
                <a16:creationId xmlns:a16="http://schemas.microsoft.com/office/drawing/2014/main" id="{E1B011F9-D686-46C7-970F-A2761FD3DD64}"/>
              </a:ext>
            </a:extLst>
          </p:cNvPr>
          <p:cNvPicPr>
            <a:picLocks noChangeAspect="1"/>
          </p:cNvPicPr>
          <p:nvPr/>
        </p:nvPicPr>
        <p:blipFill>
          <a:blip r:embed="rId3"/>
          <a:stretch>
            <a:fillRect/>
          </a:stretch>
        </p:blipFill>
        <p:spPr>
          <a:xfrm>
            <a:off x="0" y="1302323"/>
            <a:ext cx="12192000" cy="992500"/>
          </a:xfrm>
          <a:prstGeom prst="rect">
            <a:avLst/>
          </a:prstGeom>
        </p:spPr>
      </p:pic>
      <p:pic>
        <p:nvPicPr>
          <p:cNvPr id="6" name="Picture 5">
            <a:extLst>
              <a:ext uri="{FF2B5EF4-FFF2-40B4-BE49-F238E27FC236}">
                <a16:creationId xmlns:a16="http://schemas.microsoft.com/office/drawing/2014/main" id="{5974744B-806F-4D8B-8A7D-6A5B4E959E5F}"/>
              </a:ext>
            </a:extLst>
          </p:cNvPr>
          <p:cNvPicPr>
            <a:picLocks noChangeAspect="1"/>
          </p:cNvPicPr>
          <p:nvPr/>
        </p:nvPicPr>
        <p:blipFill>
          <a:blip r:embed="rId4"/>
          <a:stretch>
            <a:fillRect/>
          </a:stretch>
        </p:blipFill>
        <p:spPr>
          <a:xfrm>
            <a:off x="904461" y="4706397"/>
            <a:ext cx="3293466" cy="1242325"/>
          </a:xfrm>
          <a:prstGeom prst="rect">
            <a:avLst/>
          </a:prstGeom>
        </p:spPr>
      </p:pic>
      <p:pic>
        <p:nvPicPr>
          <p:cNvPr id="1026" name="Picture 2" descr="Image result for nspcc logo">
            <a:extLst>
              <a:ext uri="{FF2B5EF4-FFF2-40B4-BE49-F238E27FC236}">
                <a16:creationId xmlns:a16="http://schemas.microsoft.com/office/drawing/2014/main" id="{57CDA1D6-CB34-41C6-B5BA-16F3B151E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0608" y="4666737"/>
            <a:ext cx="18669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felives logo">
            <a:extLst>
              <a:ext uri="{FF2B5EF4-FFF2-40B4-BE49-F238E27FC236}">
                <a16:creationId xmlns:a16="http://schemas.microsoft.com/office/drawing/2014/main" id="{EF9A05A7-FAF4-42A6-9447-D900A9802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558" y="4653934"/>
            <a:ext cx="22288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12CB5A-2D2F-4936-8BBC-BF74D8545220}"/>
              </a:ext>
            </a:extLst>
          </p:cNvPr>
          <p:cNvPicPr>
            <a:picLocks noChangeAspect="1"/>
          </p:cNvPicPr>
          <p:nvPr/>
        </p:nvPicPr>
        <p:blipFill>
          <a:blip r:embed="rId7"/>
          <a:stretch>
            <a:fillRect/>
          </a:stretch>
        </p:blipFill>
        <p:spPr>
          <a:xfrm>
            <a:off x="0" y="6333404"/>
            <a:ext cx="7260965" cy="499915"/>
          </a:xfrm>
          <a:prstGeom prst="rect">
            <a:avLst/>
          </a:prstGeom>
        </p:spPr>
      </p:pic>
    </p:spTree>
    <p:extLst>
      <p:ext uri="{BB962C8B-B14F-4D97-AF65-F5344CB8AC3E}">
        <p14:creationId xmlns:p14="http://schemas.microsoft.com/office/powerpoint/2010/main" val="423423514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175-E553-4B20-866E-3547C80AAFF6}"/>
              </a:ext>
            </a:extLst>
          </p:cNvPr>
          <p:cNvSpPr>
            <a:spLocks noGrp="1"/>
          </p:cNvSpPr>
          <p:nvPr>
            <p:ph type="title"/>
          </p:nvPr>
        </p:nvSpPr>
        <p:spPr/>
        <p:txBody>
          <a:bodyPr>
            <a:normAutofit/>
          </a:bodyPr>
          <a:lstStyle/>
          <a:p>
            <a:r>
              <a:rPr lang="en-GB" dirty="0"/>
              <a:t>Radicalisation</a:t>
            </a:r>
            <a:r>
              <a:rPr lang="en-GB" dirty="0">
                <a:latin typeface="Tondo" panose="020F0503020202020204" pitchFamily="34" charset="0"/>
              </a:rPr>
              <a:t> </a:t>
            </a:r>
            <a:r>
              <a:rPr lang="en-GB" dirty="0">
                <a:solidFill>
                  <a:srgbClr val="48225C"/>
                </a:solidFill>
                <a:latin typeface="Tondo" panose="020F0503020202020204" pitchFamily="34" charset="0"/>
              </a:rPr>
              <a:t>– added/revised definitions</a:t>
            </a:r>
            <a:endParaRPr lang="en-GB" dirty="0">
              <a:latin typeface="Tondo" panose="020F0503020202020204" pitchFamily="34" charset="0"/>
            </a:endParaRPr>
          </a:p>
        </p:txBody>
      </p:sp>
      <p:sp>
        <p:nvSpPr>
          <p:cNvPr id="3" name="Content Placeholder 2">
            <a:extLst>
              <a:ext uri="{FF2B5EF4-FFF2-40B4-BE49-F238E27FC236}">
                <a16:creationId xmlns:a16="http://schemas.microsoft.com/office/drawing/2014/main" id="{A6212FF0-D135-4FE3-B6B4-2D2E2ACB5B47}"/>
              </a:ext>
            </a:extLst>
          </p:cNvPr>
          <p:cNvSpPr>
            <a:spLocks noGrp="1"/>
          </p:cNvSpPr>
          <p:nvPr>
            <p:ph idx="1"/>
          </p:nvPr>
        </p:nvSpPr>
        <p:spPr>
          <a:xfrm>
            <a:off x="609600" y="1276640"/>
            <a:ext cx="10972800" cy="4525963"/>
          </a:xfrm>
        </p:spPr>
        <p:txBody>
          <a:bodyPr>
            <a:normAutofit fontScale="85000" lnSpcReduction="20000"/>
          </a:bodyPr>
          <a:lstStyle/>
          <a:p>
            <a:pPr marL="0" indent="0">
              <a:buNone/>
            </a:pPr>
            <a:r>
              <a:rPr lang="en-GB" b="1" dirty="0">
                <a:solidFill>
                  <a:srgbClr val="EF4480"/>
                </a:solidFill>
              </a:rPr>
              <a:t>Channel</a:t>
            </a:r>
            <a:r>
              <a:rPr lang="en-GB" dirty="0"/>
              <a:t> is a voluntary, confidential support programme which focuses on providing support at an early stage to people who are identified as being vulnerable to being drawn into terrorism. Prevent referrals may be passed to a multi-agency Channel panel, which will discuss the individual referred to determine whether they are vulnerable to being drawn into terrorism and consider the appropriate support required. </a:t>
            </a:r>
          </a:p>
          <a:p>
            <a:pPr marL="0" indent="0">
              <a:buNone/>
            </a:pPr>
            <a:endParaRPr lang="en-GB" dirty="0"/>
          </a:p>
          <a:p>
            <a:pPr marL="0" indent="0">
              <a:buNone/>
            </a:pPr>
            <a:r>
              <a:rPr lang="en-GB" b="1" dirty="0">
                <a:solidFill>
                  <a:srgbClr val="EF4480"/>
                </a:solidFill>
              </a:rPr>
              <a:t>Terrorism</a:t>
            </a:r>
            <a:r>
              <a:rPr lang="en-GB" dirty="0"/>
              <a:t> is an action that endangers or causes serious violence to a person/people; causes serious damage to property; or seriously interferes or disrupts an electronic system. The use or threat must be designed to influence the government or to intimidate the public and is made for the purpose of advancing a political, religious or ideological cause.”</a:t>
            </a:r>
          </a:p>
        </p:txBody>
      </p:sp>
      <p:pic>
        <p:nvPicPr>
          <p:cNvPr id="5" name="Picture 4">
            <a:extLst>
              <a:ext uri="{FF2B5EF4-FFF2-40B4-BE49-F238E27FC236}">
                <a16:creationId xmlns:a16="http://schemas.microsoft.com/office/drawing/2014/main" id="{D2BF96FA-CC0D-42BC-AA58-53BC44F2C909}"/>
              </a:ext>
            </a:extLst>
          </p:cNvPr>
          <p:cNvPicPr>
            <a:picLocks noChangeAspect="1"/>
          </p:cNvPicPr>
          <p:nvPr/>
        </p:nvPicPr>
        <p:blipFill>
          <a:blip r:embed="rId3"/>
          <a:stretch>
            <a:fillRect/>
          </a:stretch>
        </p:blipFill>
        <p:spPr>
          <a:xfrm>
            <a:off x="0" y="6358085"/>
            <a:ext cx="7260965" cy="499915"/>
          </a:xfrm>
          <a:prstGeom prst="rect">
            <a:avLst/>
          </a:prstGeom>
        </p:spPr>
      </p:pic>
    </p:spTree>
    <p:extLst>
      <p:ext uri="{BB962C8B-B14F-4D97-AF65-F5344CB8AC3E}">
        <p14:creationId xmlns:p14="http://schemas.microsoft.com/office/powerpoint/2010/main" val="145487869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F8AE-A855-40A3-A652-358BB9F82160}"/>
              </a:ext>
            </a:extLst>
          </p:cNvPr>
          <p:cNvSpPr>
            <a:spLocks noGrp="1"/>
          </p:cNvSpPr>
          <p:nvPr>
            <p:ph type="ctrTitle"/>
          </p:nvPr>
        </p:nvSpPr>
        <p:spPr/>
        <p:txBody>
          <a:bodyPr/>
          <a:lstStyle/>
          <a:p>
            <a:r>
              <a:rPr lang="en-GB" dirty="0"/>
              <a:t>What to do next?</a:t>
            </a:r>
          </a:p>
        </p:txBody>
      </p:sp>
      <p:sp>
        <p:nvSpPr>
          <p:cNvPr id="3" name="Subtitle 2">
            <a:extLst>
              <a:ext uri="{FF2B5EF4-FFF2-40B4-BE49-F238E27FC236}">
                <a16:creationId xmlns:a16="http://schemas.microsoft.com/office/drawing/2014/main" id="{416A96B5-E47B-4152-B551-F6B05A94C9F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6661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524000" y="506186"/>
            <a:ext cx="9144000" cy="321695"/>
          </a:xfrm>
        </p:spPr>
        <p:txBody>
          <a:bodyPr>
            <a:normAutofit fontScale="90000"/>
          </a:bodyPr>
          <a:lstStyle/>
          <a:p>
            <a:r>
              <a:rPr lang="en-GB" sz="4000" dirty="0"/>
              <a:t>Keeping Children Safe in Education 2020</a:t>
            </a:r>
          </a:p>
        </p:txBody>
      </p:sp>
      <p:pic>
        <p:nvPicPr>
          <p:cNvPr id="4" name="Picture 3">
            <a:extLst>
              <a:ext uri="{FF2B5EF4-FFF2-40B4-BE49-F238E27FC236}">
                <a16:creationId xmlns:a16="http://schemas.microsoft.com/office/drawing/2014/main" id="{3E276595-6AA1-4B51-B8F1-CDFA721266D7}"/>
              </a:ext>
            </a:extLst>
          </p:cNvPr>
          <p:cNvPicPr>
            <a:picLocks noChangeAspect="1"/>
          </p:cNvPicPr>
          <p:nvPr/>
        </p:nvPicPr>
        <p:blipFill>
          <a:blip r:embed="rId3"/>
          <a:stretch>
            <a:fillRect/>
          </a:stretch>
        </p:blipFill>
        <p:spPr>
          <a:xfrm>
            <a:off x="145694" y="979340"/>
            <a:ext cx="3010271" cy="3714561"/>
          </a:xfrm>
          <a:prstGeom prst="rect">
            <a:avLst/>
          </a:prstGeom>
        </p:spPr>
      </p:pic>
      <p:sp>
        <p:nvSpPr>
          <p:cNvPr id="5" name="TextBox 4">
            <a:extLst>
              <a:ext uri="{FF2B5EF4-FFF2-40B4-BE49-F238E27FC236}">
                <a16:creationId xmlns:a16="http://schemas.microsoft.com/office/drawing/2014/main" id="{3DF5A18A-718F-43A8-B634-98E9E7D39F9A}"/>
              </a:ext>
            </a:extLst>
          </p:cNvPr>
          <p:cNvSpPr txBox="1"/>
          <p:nvPr/>
        </p:nvSpPr>
        <p:spPr>
          <a:xfrm>
            <a:off x="3155965" y="979340"/>
            <a:ext cx="8890341"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t>Consultation March 2020 withdrawn due to Coronavirus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Draft March 2020 much more detailed than Sept 2020 version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Likely to result in a 2021 version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Draft until 1</a:t>
            </a:r>
            <a:r>
              <a:rPr lang="en-GB" sz="2800" baseline="30000" dirty="0"/>
              <a:t>st</a:t>
            </a:r>
            <a:r>
              <a:rPr lang="en-GB" sz="2800" dirty="0"/>
              <a:t> September.  Minor changes on 1</a:t>
            </a:r>
            <a:r>
              <a:rPr lang="en-GB" sz="2800" baseline="30000" dirty="0"/>
              <a:t>st</a:t>
            </a:r>
            <a:r>
              <a:rPr lang="en-GB" sz="2800" dirty="0"/>
              <a:t> Sept include:</a:t>
            </a:r>
          </a:p>
          <a:p>
            <a:pPr marL="457200" indent="-457200">
              <a:buFont typeface="Arial" panose="020B0604020202020204" pitchFamily="34" charset="0"/>
              <a:buChar char="•"/>
            </a:pPr>
            <a:endParaRPr lang="en-GB" sz="2800" dirty="0"/>
          </a:p>
        </p:txBody>
      </p:sp>
      <p:sp>
        <p:nvSpPr>
          <p:cNvPr id="6" name="TextBox 5">
            <a:extLst>
              <a:ext uri="{FF2B5EF4-FFF2-40B4-BE49-F238E27FC236}">
                <a16:creationId xmlns:a16="http://schemas.microsoft.com/office/drawing/2014/main" id="{3C04E896-0B6F-4DE7-A53B-E7138E77D8D5}"/>
              </a:ext>
            </a:extLst>
          </p:cNvPr>
          <p:cNvSpPr txBox="1"/>
          <p:nvPr/>
        </p:nvSpPr>
        <p:spPr>
          <a:xfrm>
            <a:off x="232780" y="4488120"/>
            <a:ext cx="9760306" cy="2369880"/>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400" b="1" dirty="0"/>
              <a:t>Summary:  </a:t>
            </a:r>
            <a:r>
              <a:rPr lang="en-GB" sz="2400" dirty="0"/>
              <a:t>Covid-19 guidance removed/Sexual Violence and Sexual Harassment Between Children in Schools guidance link added</a:t>
            </a:r>
          </a:p>
          <a:p>
            <a:pPr marL="457200" indent="-457200">
              <a:buFont typeface="Arial" panose="020B0604020202020204" pitchFamily="34" charset="0"/>
              <a:buChar char="•"/>
            </a:pPr>
            <a:r>
              <a:rPr lang="en-GB" sz="2400" b="1" dirty="0"/>
              <a:t>Statutory RSE:  N</a:t>
            </a:r>
            <a:r>
              <a:rPr lang="en-GB" sz="2400" dirty="0"/>
              <a:t>ow referred to in present tense throughout document</a:t>
            </a:r>
          </a:p>
          <a:p>
            <a:pPr marL="457200" indent="-457200">
              <a:buFont typeface="Arial" panose="020B0604020202020204" pitchFamily="34" charset="0"/>
              <a:buChar char="•"/>
            </a:pPr>
            <a:r>
              <a:rPr lang="en-GB" sz="2400" b="1" dirty="0"/>
              <a:t>Cyber bullying:</a:t>
            </a:r>
            <a:r>
              <a:rPr lang="en-GB" sz="2400" dirty="0"/>
              <a:t> Link removed from Annex A.  Unknown why, still included on DfE bullying page</a:t>
            </a:r>
          </a:p>
        </p:txBody>
      </p:sp>
    </p:spTree>
    <p:extLst>
      <p:ext uri="{BB962C8B-B14F-4D97-AF65-F5344CB8AC3E}">
        <p14:creationId xmlns:p14="http://schemas.microsoft.com/office/powerpoint/2010/main" val="372845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F8AE-A855-40A3-A652-358BB9F82160}"/>
              </a:ext>
            </a:extLst>
          </p:cNvPr>
          <p:cNvSpPr>
            <a:spLocks noGrp="1"/>
          </p:cNvSpPr>
          <p:nvPr>
            <p:ph type="ctrTitle"/>
          </p:nvPr>
        </p:nvSpPr>
        <p:spPr>
          <a:xfrm>
            <a:off x="1115290" y="501074"/>
            <a:ext cx="10352807" cy="641927"/>
          </a:xfrm>
        </p:spPr>
        <p:txBody>
          <a:bodyPr/>
          <a:lstStyle/>
          <a:p>
            <a:r>
              <a:rPr lang="en-GB" sz="4000" dirty="0"/>
              <a:t>DSLs/DDSLs have received the following…  </a:t>
            </a:r>
            <a:br>
              <a:rPr lang="en-GB" dirty="0"/>
            </a:br>
            <a:endParaRPr lang="en-GB" sz="1400" dirty="0"/>
          </a:p>
        </p:txBody>
      </p:sp>
      <p:sp>
        <p:nvSpPr>
          <p:cNvPr id="3" name="Title 1">
            <a:extLst>
              <a:ext uri="{FF2B5EF4-FFF2-40B4-BE49-F238E27FC236}">
                <a16:creationId xmlns:a16="http://schemas.microsoft.com/office/drawing/2014/main" id="{7468AF52-135B-4440-855E-2F16BE7B7C0F}"/>
              </a:ext>
            </a:extLst>
          </p:cNvPr>
          <p:cNvSpPr txBox="1">
            <a:spLocks/>
          </p:cNvSpPr>
          <p:nvPr/>
        </p:nvSpPr>
        <p:spPr>
          <a:xfrm>
            <a:off x="581892" y="1143001"/>
            <a:ext cx="10494818" cy="6731001"/>
          </a:xfrm>
        </p:spPr>
        <p:txBody>
          <a:bodyPr anchor="b"/>
          <a:lstStyle>
            <a:lvl1pPr algn="ctr" defTabSz="457200" rtl="0" eaLnBrk="1" latinLnBrk="0" hangingPunct="1">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800" dirty="0"/>
              <a:t>Keeping Children Safe in Schools 2020 draft document with ‘tracked’ changes.</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‘Changes’ document with clear description of changes from 2019 to 2020 version and actions to take.</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Updated Child Protection policy for Sept 2020 with ‘changes’ document.  </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hlinkClick r:id="rId3"/>
              </a:rPr>
              <a:t>Guidance for Safer Working Practices </a:t>
            </a:r>
            <a:r>
              <a:rPr lang="en-GB" sz="2800" dirty="0"/>
              <a:t>with </a:t>
            </a:r>
            <a:r>
              <a:rPr lang="en-GB" sz="2800" dirty="0">
                <a:hlinkClick r:id="rId4"/>
              </a:rPr>
              <a:t>Covid 2020        addendum</a:t>
            </a:r>
            <a:endParaRPr lang="en-GB" sz="2800" dirty="0"/>
          </a:p>
          <a:p>
            <a:pPr algn="l"/>
            <a:endParaRPr lang="en-GB" sz="2800" dirty="0"/>
          </a:p>
          <a:p>
            <a:pPr algn="l"/>
            <a:br>
              <a:rPr lang="en-GB" dirty="0"/>
            </a:br>
            <a:endParaRPr lang="en-GB" sz="1400" dirty="0"/>
          </a:p>
        </p:txBody>
      </p:sp>
    </p:spTree>
    <p:extLst>
      <p:ext uri="{BB962C8B-B14F-4D97-AF65-F5344CB8AC3E}">
        <p14:creationId xmlns:p14="http://schemas.microsoft.com/office/powerpoint/2010/main" val="4019463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AA39-6A1C-4CDC-ABE1-5D65A751E809}"/>
              </a:ext>
            </a:extLst>
          </p:cNvPr>
          <p:cNvSpPr>
            <a:spLocks noGrp="1"/>
          </p:cNvSpPr>
          <p:nvPr>
            <p:ph type="title"/>
          </p:nvPr>
        </p:nvSpPr>
        <p:spPr>
          <a:xfrm>
            <a:off x="542047" y="0"/>
            <a:ext cx="10515600" cy="775851"/>
          </a:xfrm>
        </p:spPr>
        <p:txBody>
          <a:bodyPr/>
          <a:lstStyle/>
          <a:p>
            <a:r>
              <a:rPr lang="en-GB" b="1" dirty="0">
                <a:solidFill>
                  <a:srgbClr val="48225C"/>
                </a:solidFill>
              </a:rPr>
              <a:t>Action plan</a:t>
            </a:r>
            <a:endParaRPr lang="en-GB" dirty="0"/>
          </a:p>
        </p:txBody>
      </p:sp>
      <p:sp>
        <p:nvSpPr>
          <p:cNvPr id="3" name="Content Placeholder 2">
            <a:extLst>
              <a:ext uri="{FF2B5EF4-FFF2-40B4-BE49-F238E27FC236}">
                <a16:creationId xmlns:a16="http://schemas.microsoft.com/office/drawing/2014/main" id="{6225AEF6-6FE8-4B99-AA30-0845BAB84482}"/>
              </a:ext>
            </a:extLst>
          </p:cNvPr>
          <p:cNvSpPr>
            <a:spLocks noGrp="1"/>
          </p:cNvSpPr>
          <p:nvPr>
            <p:ph idx="1"/>
          </p:nvPr>
        </p:nvSpPr>
        <p:spPr>
          <a:xfrm>
            <a:off x="781898" y="775851"/>
            <a:ext cx="10035897" cy="5915894"/>
          </a:xfrm>
        </p:spPr>
        <p:txBody>
          <a:bodyPr>
            <a:normAutofit fontScale="25000" lnSpcReduction="20000"/>
          </a:bodyPr>
          <a:lstStyle/>
          <a:p>
            <a:r>
              <a:rPr lang="en-US" sz="8000" dirty="0"/>
              <a:t>Follow actions from ‘changes document’ provided from LW to schools.</a:t>
            </a:r>
          </a:p>
          <a:p>
            <a:endParaRPr lang="en-US" sz="8000" dirty="0"/>
          </a:p>
          <a:p>
            <a:r>
              <a:rPr lang="en-US" sz="8000" dirty="0"/>
              <a:t>All to read Part 1 and Annex A of Keeping Children Safe in Education 2020.</a:t>
            </a:r>
          </a:p>
          <a:p>
            <a:endParaRPr lang="en-US" sz="8000" dirty="0"/>
          </a:p>
          <a:p>
            <a:r>
              <a:rPr lang="en-US" sz="8000" dirty="0"/>
              <a:t>Brief staff on main updates</a:t>
            </a:r>
          </a:p>
          <a:p>
            <a:pPr lvl="1"/>
            <a:r>
              <a:rPr lang="en-GB" sz="8000" dirty="0"/>
              <a:t>Safeguarding links to Mental Health</a:t>
            </a:r>
          </a:p>
          <a:p>
            <a:pPr lvl="1"/>
            <a:r>
              <a:rPr lang="en-GB" sz="8000" dirty="0"/>
              <a:t>The need to consider CIN cohorts and their specific needs</a:t>
            </a:r>
            <a:endParaRPr lang="en-US" sz="8000" dirty="0"/>
          </a:p>
          <a:p>
            <a:pPr lvl="1"/>
            <a:r>
              <a:rPr lang="en-US" sz="8000" dirty="0"/>
              <a:t>Relationships Education/Relationships &amp; Sex Education/Health Education</a:t>
            </a:r>
          </a:p>
          <a:p>
            <a:pPr lvl="1"/>
            <a:r>
              <a:rPr lang="en-US" sz="8000" dirty="0"/>
              <a:t>child exploitation, peer on peer/child on child, so-called ‘</a:t>
            </a:r>
            <a:r>
              <a:rPr lang="en-GB" sz="8000" dirty="0"/>
              <a:t>honour</a:t>
            </a:r>
            <a:r>
              <a:rPr lang="en-US" sz="8000" dirty="0"/>
              <a:t>-based’ abuse, domestic abuse, </a:t>
            </a:r>
            <a:r>
              <a:rPr lang="en-GB" sz="8000" dirty="0"/>
              <a:t>radicalisation</a:t>
            </a:r>
          </a:p>
          <a:p>
            <a:pPr marL="0" indent="0">
              <a:buNone/>
            </a:pPr>
            <a:endParaRPr lang="en-US" sz="8000" dirty="0"/>
          </a:p>
          <a:p>
            <a:r>
              <a:rPr lang="en-US" sz="8000" dirty="0"/>
              <a:t>Develop the role of the DSL linked to changes above.</a:t>
            </a:r>
          </a:p>
          <a:p>
            <a:endParaRPr lang="en-US" sz="8000" dirty="0"/>
          </a:p>
          <a:p>
            <a:r>
              <a:rPr lang="en-US" sz="8000" dirty="0"/>
              <a:t>Update Child Protection policy.</a:t>
            </a:r>
          </a:p>
          <a:p>
            <a:pPr marL="0" indent="0">
              <a:buNone/>
            </a:pPr>
            <a:endParaRPr lang="en-US" sz="8000" dirty="0"/>
          </a:p>
          <a:p>
            <a:r>
              <a:rPr lang="en-US" sz="8000" dirty="0"/>
              <a:t>Ensure new information is added to other relevant polices e.g. allegation management policy, RSE policy</a:t>
            </a:r>
            <a:endParaRPr lang="en-GB" sz="8000" dirty="0"/>
          </a:p>
          <a:p>
            <a:endParaRPr lang="en-GB" sz="8000" dirty="0"/>
          </a:p>
          <a:p>
            <a:r>
              <a:rPr lang="en-GB" sz="8000" dirty="0"/>
              <a:t>Be aware that Keeping Children Safe in Schools </a:t>
            </a:r>
            <a:r>
              <a:rPr lang="en-GB" sz="8000"/>
              <a:t>2020 changes have </a:t>
            </a:r>
            <a:r>
              <a:rPr lang="en-GB" sz="8000" dirty="0"/>
              <a:t>been added to          whole school training</a:t>
            </a:r>
          </a:p>
          <a:p>
            <a:pPr marL="0" indent="0">
              <a:buNone/>
            </a:pPr>
            <a:endParaRPr lang="en-US" sz="6200" dirty="0"/>
          </a:p>
          <a:p>
            <a:pPr marL="0" indent="0">
              <a:buNone/>
            </a:pPr>
            <a:endParaRPr lang="en-US" sz="4000" dirty="0"/>
          </a:p>
          <a:p>
            <a:endParaRPr lang="en-US" dirty="0"/>
          </a:p>
          <a:p>
            <a:pPr marL="0" indent="0">
              <a:buNone/>
            </a:pPr>
            <a:endParaRPr lang="en-GB" dirty="0"/>
          </a:p>
        </p:txBody>
      </p:sp>
    </p:spTree>
    <p:extLst>
      <p:ext uri="{BB962C8B-B14F-4D97-AF65-F5344CB8AC3E}">
        <p14:creationId xmlns:p14="http://schemas.microsoft.com/office/powerpoint/2010/main" val="1417674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500"/>
                                        <p:tgtEl>
                                          <p:spTgt spid="3">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fade">
                                      <p:cBhvr>
                                        <p:cTn id="4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70E9-CDFE-44D6-8CD3-81CD9D641576}"/>
              </a:ext>
            </a:extLst>
          </p:cNvPr>
          <p:cNvSpPr>
            <a:spLocks noGrp="1"/>
          </p:cNvSpPr>
          <p:nvPr>
            <p:ph type="title"/>
          </p:nvPr>
        </p:nvSpPr>
        <p:spPr>
          <a:xfrm>
            <a:off x="464127" y="399329"/>
            <a:ext cx="10972800" cy="1143000"/>
          </a:xfrm>
        </p:spPr>
        <p:txBody>
          <a:bodyPr/>
          <a:lstStyle/>
          <a:p>
            <a:r>
              <a:rPr lang="en-GB" dirty="0"/>
              <a:t>Other safeguarding e-learning</a:t>
            </a:r>
            <a:br>
              <a:rPr lang="en-GB" dirty="0"/>
            </a:br>
            <a:endParaRPr lang="en-GB" dirty="0"/>
          </a:p>
        </p:txBody>
      </p:sp>
      <p:sp>
        <p:nvSpPr>
          <p:cNvPr id="4" name="Content Placeholder 3">
            <a:extLst>
              <a:ext uri="{FF2B5EF4-FFF2-40B4-BE49-F238E27FC236}">
                <a16:creationId xmlns:a16="http://schemas.microsoft.com/office/drawing/2014/main" id="{BF2CB174-F8FF-43A5-B53B-8AE8FD46D705}"/>
              </a:ext>
            </a:extLst>
          </p:cNvPr>
          <p:cNvSpPr>
            <a:spLocks noGrp="1"/>
          </p:cNvSpPr>
          <p:nvPr>
            <p:ph idx="1"/>
          </p:nvPr>
        </p:nvSpPr>
        <p:spPr>
          <a:xfrm>
            <a:off x="609600" y="1380549"/>
            <a:ext cx="10972800" cy="4268220"/>
          </a:xfrm>
          <a:prstGeom prst="rect">
            <a:avLst/>
          </a:prstGeom>
        </p:spPr>
        <p:txBody>
          <a:bodyPr wrap="square">
            <a:spAutoFit/>
          </a:bodyPr>
          <a:lstStyle/>
          <a:p>
            <a:pPr marL="457200">
              <a:lnSpc>
                <a:spcPct val="150000"/>
              </a:lnSpc>
              <a:spcAft>
                <a:spcPts val="0"/>
              </a:spcAft>
            </a:pPr>
            <a:r>
              <a:rPr lang="en-GB" sz="2800" b="1" u="sng" dirty="0">
                <a:ea typeface="Calibri" panose="020F0502020204030204" pitchFamily="34" charset="0"/>
                <a:cs typeface="Calibri" panose="020F0502020204030204" pitchFamily="34" charset="0"/>
                <a:hlinkClick r:id="rId3"/>
              </a:rPr>
              <a:t>Introduction to the Prevent Duty</a:t>
            </a:r>
            <a:r>
              <a:rPr lang="en-GB" sz="2800" dirty="0">
                <a:ea typeface="Calibri" panose="020F0502020204030204" pitchFamily="34" charset="0"/>
                <a:cs typeface="Calibri" panose="020F0502020204030204" pitchFamily="34" charset="0"/>
                <a:hlinkClick r:id="rId3"/>
              </a:rPr>
              <a:t>  </a:t>
            </a:r>
            <a:endParaRPr lang="en-GB" sz="2800" dirty="0">
              <a:ea typeface="Calibri" panose="020F0502020204030204" pitchFamily="34" charset="0"/>
              <a:cs typeface="Times New Roman" panose="02020603050405020304" pitchFamily="18" charset="0"/>
            </a:endParaRPr>
          </a:p>
          <a:p>
            <a:pPr marL="457200">
              <a:lnSpc>
                <a:spcPct val="150000"/>
              </a:lnSpc>
              <a:spcBef>
                <a:spcPts val="500"/>
              </a:spcBef>
              <a:spcAft>
                <a:spcPts val="0"/>
              </a:spcAft>
            </a:pPr>
            <a:r>
              <a:rPr lang="en-GB" sz="2800" b="1" u="sng" dirty="0">
                <a:ea typeface="Calibri" panose="020F0502020204030204" pitchFamily="34" charset="0"/>
                <a:hlinkClick r:id="rId4"/>
              </a:rPr>
              <a:t>Female Genital Mutilation</a:t>
            </a:r>
            <a:endParaRPr lang="en-GB" sz="2800" b="1" dirty="0">
              <a:ea typeface="Calibri" panose="020F0502020204030204" pitchFamily="34" charset="0"/>
            </a:endParaRPr>
          </a:p>
          <a:p>
            <a:pPr marL="457200">
              <a:lnSpc>
                <a:spcPct val="150000"/>
              </a:lnSpc>
              <a:spcAft>
                <a:spcPts val="0"/>
              </a:spcAft>
            </a:pPr>
            <a:r>
              <a:rPr lang="en-GB" sz="2800" b="1" u="sng" dirty="0">
                <a:ea typeface="Calibri" panose="020F0502020204030204" pitchFamily="34" charset="0"/>
                <a:cs typeface="Calibri" panose="020F0502020204030204" pitchFamily="34" charset="0"/>
                <a:hlinkClick r:id="rId5"/>
              </a:rPr>
              <a:t>Awareness of Forced Marriage</a:t>
            </a:r>
            <a:r>
              <a:rPr lang="en-GB" sz="2800" dirty="0">
                <a:ea typeface="Calibri" panose="020F0502020204030204" pitchFamily="34" charset="0"/>
                <a:cs typeface="Calibri" panose="020F0502020204030204" pitchFamily="34" charset="0"/>
                <a:hlinkClick r:id="rId5"/>
              </a:rPr>
              <a:t>  </a:t>
            </a:r>
            <a:endParaRPr lang="en-GB" sz="2800" dirty="0">
              <a:ea typeface="Calibri" panose="020F0502020204030204" pitchFamily="34" charset="0"/>
              <a:cs typeface="Times New Roman" panose="02020603050405020304" pitchFamily="18" charset="0"/>
            </a:endParaRPr>
          </a:p>
          <a:p>
            <a:pPr marL="457200">
              <a:lnSpc>
                <a:spcPct val="150000"/>
              </a:lnSpc>
              <a:spcBef>
                <a:spcPts val="500"/>
              </a:spcBef>
              <a:spcAft>
                <a:spcPts val="0"/>
              </a:spcAft>
            </a:pPr>
            <a:r>
              <a:rPr lang="en-GB" sz="2800" b="1" u="sng" dirty="0">
                <a:ea typeface="Calibri" panose="020F0502020204030204" pitchFamily="34" charset="0"/>
                <a:cs typeface="Calibri" panose="020F0502020204030204" pitchFamily="34" charset="0"/>
                <a:hlinkClick r:id="rId6"/>
              </a:rPr>
              <a:t>Understanding Animal Welfare in Violent Homes</a:t>
            </a:r>
            <a:endParaRPr lang="en-GB" sz="2800" dirty="0">
              <a:ea typeface="Calibri" panose="020F0502020204030204" pitchFamily="34" charset="0"/>
              <a:cs typeface="Times New Roman" panose="02020603050405020304" pitchFamily="18" charset="0"/>
            </a:endParaRPr>
          </a:p>
          <a:p>
            <a:pPr marL="457200">
              <a:lnSpc>
                <a:spcPct val="150000"/>
              </a:lnSpc>
              <a:spcBef>
                <a:spcPts val="500"/>
              </a:spcBef>
              <a:spcAft>
                <a:spcPts val="0"/>
              </a:spcAft>
            </a:pPr>
            <a:r>
              <a:rPr lang="en-GB" sz="2800" b="1" u="sng" dirty="0">
                <a:ea typeface="Calibri" panose="020F0502020204030204" pitchFamily="34" charset="0"/>
                <a:cs typeface="Calibri" panose="020F0502020204030204" pitchFamily="34" charset="0"/>
                <a:hlinkClick r:id="rId7"/>
              </a:rPr>
              <a:t>Parental Substance abuse</a:t>
            </a:r>
            <a:r>
              <a:rPr lang="en-GB" sz="2800" dirty="0">
                <a:ea typeface="Calibri" panose="020F0502020204030204" pitchFamily="34" charset="0"/>
                <a:cs typeface="Calibri" panose="020F0502020204030204" pitchFamily="34" charset="0"/>
                <a:hlinkClick r:id="rId7"/>
              </a:rPr>
              <a:t> </a:t>
            </a:r>
            <a:endParaRPr lang="en-GB" sz="2800" dirty="0">
              <a:ea typeface="Calibri" panose="020F0502020204030204" pitchFamily="34" charset="0"/>
              <a:cs typeface="Times New Roman" panose="02020603050405020304" pitchFamily="18" charset="0"/>
            </a:endParaRPr>
          </a:p>
          <a:p>
            <a:pPr marL="457200">
              <a:lnSpc>
                <a:spcPct val="150000"/>
              </a:lnSpc>
              <a:spcAft>
                <a:spcPts val="0"/>
              </a:spcAft>
            </a:pPr>
            <a:r>
              <a:rPr lang="en-GB" sz="2800" b="1" u="sng" dirty="0">
                <a:ea typeface="Calibri" panose="020F0502020204030204" pitchFamily="34" charset="0"/>
                <a:cs typeface="Calibri" panose="020F0502020204030204" pitchFamily="34" charset="0"/>
                <a:hlinkClick r:id="rId8"/>
              </a:rPr>
              <a:t>Adverse Childhood Experiences (ACEs)</a:t>
            </a:r>
            <a:endParaRPr lang="en-GB"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979298"/>
      </p:ext>
    </p:extLst>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B9DA8D-283B-4AEC-BCA3-1468A5C8DCAA}"/>
              </a:ext>
            </a:extLst>
          </p:cNvPr>
          <p:cNvSpPr>
            <a:spLocks noGrp="1"/>
          </p:cNvSpPr>
          <p:nvPr>
            <p:ph type="title"/>
          </p:nvPr>
        </p:nvSpPr>
        <p:spPr>
          <a:xfrm>
            <a:off x="368968" y="1251284"/>
            <a:ext cx="10972800" cy="1143000"/>
          </a:xfrm>
        </p:spPr>
        <p:txBody>
          <a:bodyPr/>
          <a:lstStyle/>
          <a:p>
            <a:r>
              <a:rPr lang="en-GB" sz="6000" dirty="0"/>
              <a:t>Thank you</a:t>
            </a:r>
            <a:br>
              <a:rPr lang="en-GB" sz="6000" dirty="0"/>
            </a:br>
            <a:br>
              <a:rPr lang="en-GB" sz="6000" dirty="0"/>
            </a:br>
            <a:r>
              <a:rPr lang="en-GB" sz="6000" dirty="0"/>
              <a:t>Any questions?</a:t>
            </a:r>
          </a:p>
        </p:txBody>
      </p:sp>
    </p:spTree>
    <p:extLst>
      <p:ext uri="{BB962C8B-B14F-4D97-AF65-F5344CB8AC3E}">
        <p14:creationId xmlns:p14="http://schemas.microsoft.com/office/powerpoint/2010/main" val="2026421215"/>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46DBED-1AEB-4B0B-BF87-37E2DAEFC55D}"/>
              </a:ext>
            </a:extLst>
          </p:cNvPr>
          <p:cNvSpPr txBox="1"/>
          <p:nvPr/>
        </p:nvSpPr>
        <p:spPr>
          <a:xfrm>
            <a:off x="685800" y="353291"/>
            <a:ext cx="10744200" cy="6124754"/>
          </a:xfrm>
          <a:prstGeom prst="rect">
            <a:avLst/>
          </a:prstGeom>
          <a:noFill/>
        </p:spPr>
        <p:txBody>
          <a:bodyPr wrap="square" rtlCol="0">
            <a:spAutoFit/>
          </a:bodyPr>
          <a:lstStyle/>
          <a:p>
            <a:pPr algn="ctr"/>
            <a:r>
              <a:rPr lang="en-GB" sz="3200" dirty="0"/>
              <a:t>Why do we all need to know this?</a:t>
            </a:r>
          </a:p>
          <a:p>
            <a:endParaRPr lang="en-GB" dirty="0"/>
          </a:p>
          <a:p>
            <a:r>
              <a:rPr lang="en-GB" sz="2000" dirty="0"/>
              <a:t>Always been everyone’s business to know about safeguarding but there is likely to be surge because of the lockdown situation</a:t>
            </a:r>
          </a:p>
          <a:p>
            <a:endParaRPr lang="en-GB" sz="2000" dirty="0"/>
          </a:p>
          <a:p>
            <a:r>
              <a:rPr lang="en-GB" sz="2000" dirty="0"/>
              <a:t>The full picture is not yet known but we do know that during the pandemic,</a:t>
            </a:r>
          </a:p>
          <a:p>
            <a:endParaRPr lang="en-GB" sz="2000" dirty="0"/>
          </a:p>
          <a:p>
            <a:pPr marL="285750" indent="-285750">
              <a:buFont typeface="Arial" panose="020B0604020202020204" pitchFamily="34" charset="0"/>
              <a:buChar char="•"/>
            </a:pPr>
            <a:r>
              <a:rPr lang="en-GB" sz="2000" dirty="0"/>
              <a:t>32% increase in calls to NSPCC from adults concerned about children.</a:t>
            </a:r>
          </a:p>
          <a:p>
            <a:pPr marL="285750" indent="-285750">
              <a:buFont typeface="Arial" panose="020B0604020202020204" pitchFamily="34" charset="0"/>
              <a:buChar char="•"/>
            </a:pPr>
            <a:r>
              <a:rPr lang="en-GB" sz="2000" dirty="0"/>
              <a:t>Overall, crime dropped during lockdown but certain types of crime have increased, e.g. online fraud, online child sexual abuse and Domestic Abuse.</a:t>
            </a:r>
          </a:p>
          <a:p>
            <a:pPr marL="285750" indent="-285750">
              <a:buFont typeface="Arial" panose="020B0604020202020204" pitchFamily="34" charset="0"/>
              <a:buChar char="•"/>
            </a:pPr>
            <a:r>
              <a:rPr lang="en-US" sz="2000" dirty="0"/>
              <a:t>The National DA Helpline reported a </a:t>
            </a:r>
            <a:r>
              <a:rPr lang="en-US" sz="2000" b="1" dirty="0"/>
              <a:t>120% </a:t>
            </a:r>
            <a:r>
              <a:rPr lang="en-US" sz="2000" dirty="0"/>
              <a:t>increase in calls to the helpline and online services since the lockdown conditions were imposed.</a:t>
            </a:r>
          </a:p>
          <a:p>
            <a:pPr marL="285750" indent="-285750">
              <a:buFont typeface="Arial" panose="020B0604020202020204" pitchFamily="34" charset="0"/>
              <a:buChar char="•"/>
            </a:pPr>
            <a:r>
              <a:rPr lang="en-US" sz="2000" dirty="0"/>
              <a:t>The Respect phoneline for people concerned about their own behaviour has seen an increase of about </a:t>
            </a:r>
            <a:r>
              <a:rPr lang="en-US" sz="2000" b="1" dirty="0"/>
              <a:t>25%.</a:t>
            </a:r>
          </a:p>
          <a:p>
            <a:pPr marL="285750" indent="-285750">
              <a:buFont typeface="Arial" panose="020B0604020202020204" pitchFamily="34" charset="0"/>
              <a:buChar char="•"/>
            </a:pPr>
            <a:r>
              <a:rPr lang="en-US" sz="2000" dirty="0"/>
              <a:t>Physical abuse cases have risen nationally for 11-18-year old's.</a:t>
            </a:r>
            <a:endParaRPr lang="en-GB" sz="2000" dirty="0"/>
          </a:p>
          <a:p>
            <a:pPr marL="285750" indent="-285750">
              <a:buFont typeface="Arial" panose="020B0604020202020204" pitchFamily="34" charset="0"/>
              <a:buChar char="•"/>
            </a:pPr>
            <a:r>
              <a:rPr lang="en-GB" sz="2000" dirty="0"/>
              <a:t>North Tyneside Child Protection plans have risen approximately 20% during this time.</a:t>
            </a:r>
          </a:p>
          <a:p>
            <a:pPr marL="285750" indent="-285750">
              <a:buFont typeface="Arial" panose="020B0604020202020204" pitchFamily="34" charset="0"/>
              <a:buChar char="•"/>
            </a:pPr>
            <a:endParaRPr lang="en-GB" sz="2000" dirty="0"/>
          </a:p>
          <a:p>
            <a:r>
              <a:rPr lang="en-GB" sz="2400" b="1" dirty="0"/>
              <a:t>And all this just as schools and support services re-open!  </a:t>
            </a:r>
          </a:p>
          <a:p>
            <a:r>
              <a:rPr lang="en-GB" dirty="0"/>
              <a:t> </a:t>
            </a:r>
          </a:p>
        </p:txBody>
      </p:sp>
    </p:spTree>
    <p:extLst>
      <p:ext uri="{BB962C8B-B14F-4D97-AF65-F5344CB8AC3E}">
        <p14:creationId xmlns:p14="http://schemas.microsoft.com/office/powerpoint/2010/main" val="349264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279099-FD6B-47EC-863E-6C593915B6DB}"/>
              </a:ext>
            </a:extLst>
          </p:cNvPr>
          <p:cNvPicPr>
            <a:picLocks noChangeAspect="1"/>
          </p:cNvPicPr>
          <p:nvPr/>
        </p:nvPicPr>
        <p:blipFill rotWithShape="1">
          <a:blip r:embed="rId3"/>
          <a:srcRect l="35114" t="15830" r="36591" b="4826"/>
          <a:stretch/>
        </p:blipFill>
        <p:spPr>
          <a:xfrm rot="472752">
            <a:off x="2628913" y="2093700"/>
            <a:ext cx="1847635" cy="2670600"/>
          </a:xfrm>
          <a:prstGeom prst="rect">
            <a:avLst/>
          </a:prstGeom>
        </p:spPr>
      </p:pic>
      <p:sp>
        <p:nvSpPr>
          <p:cNvPr id="4" name="Rectangle 3">
            <a:extLst>
              <a:ext uri="{FF2B5EF4-FFF2-40B4-BE49-F238E27FC236}">
                <a16:creationId xmlns:a16="http://schemas.microsoft.com/office/drawing/2014/main" id="{6690294C-5D05-4DAC-9198-E0F8D4A48517}"/>
              </a:ext>
            </a:extLst>
          </p:cNvPr>
          <p:cNvSpPr/>
          <p:nvPr/>
        </p:nvSpPr>
        <p:spPr>
          <a:xfrm>
            <a:off x="529915" y="5088625"/>
            <a:ext cx="3439412" cy="923330"/>
          </a:xfrm>
          <a:prstGeom prst="rect">
            <a:avLst/>
          </a:prstGeom>
        </p:spPr>
        <p:txBody>
          <a:bodyPr wrap="square">
            <a:spAutoFit/>
          </a:bodyPr>
          <a:lstStyle/>
          <a:p>
            <a:r>
              <a:rPr lang="en-GB" dirty="0">
                <a:hlinkClick r:id="rId4"/>
              </a:rPr>
              <a:t>https://www.traumainformedschools.co.uk/images/Recognising_and_responding_to_Anxiety-4.pdf</a:t>
            </a:r>
            <a:r>
              <a:rPr lang="en-GB" dirty="0"/>
              <a:t> </a:t>
            </a:r>
          </a:p>
        </p:txBody>
      </p:sp>
      <p:pic>
        <p:nvPicPr>
          <p:cNvPr id="5" name="Picture 4">
            <a:extLst>
              <a:ext uri="{FF2B5EF4-FFF2-40B4-BE49-F238E27FC236}">
                <a16:creationId xmlns:a16="http://schemas.microsoft.com/office/drawing/2014/main" id="{E7522B94-BC10-4EE9-96DA-21B01EA7B0D3}"/>
              </a:ext>
            </a:extLst>
          </p:cNvPr>
          <p:cNvPicPr>
            <a:picLocks noChangeAspect="1"/>
          </p:cNvPicPr>
          <p:nvPr/>
        </p:nvPicPr>
        <p:blipFill rotWithShape="1">
          <a:blip r:embed="rId5"/>
          <a:srcRect l="35455" t="12104" r="36250" b="16953"/>
          <a:stretch/>
        </p:blipFill>
        <p:spPr>
          <a:xfrm rot="21317091">
            <a:off x="602283" y="1293265"/>
            <a:ext cx="2067015" cy="2913744"/>
          </a:xfrm>
          <a:prstGeom prst="rect">
            <a:avLst/>
          </a:prstGeom>
        </p:spPr>
      </p:pic>
      <p:sp>
        <p:nvSpPr>
          <p:cNvPr id="7" name="Rectangle 6">
            <a:extLst>
              <a:ext uri="{FF2B5EF4-FFF2-40B4-BE49-F238E27FC236}">
                <a16:creationId xmlns:a16="http://schemas.microsoft.com/office/drawing/2014/main" id="{87C27FDB-BAD6-49AF-9F91-05C35FC77368}"/>
              </a:ext>
            </a:extLst>
          </p:cNvPr>
          <p:cNvSpPr/>
          <p:nvPr/>
        </p:nvSpPr>
        <p:spPr>
          <a:xfrm>
            <a:off x="1635791" y="191340"/>
            <a:ext cx="5418022" cy="646331"/>
          </a:xfrm>
          <a:prstGeom prst="rect">
            <a:avLst/>
          </a:prstGeom>
        </p:spPr>
        <p:txBody>
          <a:bodyPr wrap="none">
            <a:spAutoFit/>
          </a:bodyPr>
          <a:lstStyle/>
          <a:p>
            <a:r>
              <a:rPr lang="en-GB" sz="3600" dirty="0"/>
              <a:t>Recognising and responding</a:t>
            </a:r>
          </a:p>
        </p:txBody>
      </p:sp>
      <p:sp>
        <p:nvSpPr>
          <p:cNvPr id="8" name="Rectangle 7">
            <a:extLst>
              <a:ext uri="{FF2B5EF4-FFF2-40B4-BE49-F238E27FC236}">
                <a16:creationId xmlns:a16="http://schemas.microsoft.com/office/drawing/2014/main" id="{CFA742FE-00F9-4865-BE03-A7A60E5B5C3B}"/>
              </a:ext>
            </a:extLst>
          </p:cNvPr>
          <p:cNvSpPr/>
          <p:nvPr/>
        </p:nvSpPr>
        <p:spPr>
          <a:xfrm>
            <a:off x="5607707" y="1415534"/>
            <a:ext cx="5905420" cy="4031873"/>
          </a:xfrm>
          <a:prstGeom prst="rect">
            <a:avLst/>
          </a:prstGeom>
        </p:spPr>
        <p:txBody>
          <a:bodyPr wrap="square">
            <a:spAutoFit/>
          </a:bodyPr>
          <a:lstStyle/>
          <a:p>
            <a:pPr marL="285750" indent="-285750">
              <a:buFont typeface="Arial" panose="020B0604020202020204" pitchFamily="34" charset="0"/>
              <a:buChar char="•"/>
            </a:pPr>
            <a:r>
              <a:rPr lang="en-GB" sz="3200" dirty="0"/>
              <a:t>MASH professional helpline:  0191 643 5555/0758 303 6798</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Escalation and Effective Challenge Policy</a:t>
            </a:r>
            <a:br>
              <a:rPr lang="en-GB" sz="3200" dirty="0"/>
            </a:br>
            <a:r>
              <a:rPr lang="en-GB" sz="3200" dirty="0">
                <a:hlinkClick r:id="rId6"/>
              </a:rPr>
              <a:t>https://www.northtynesidescp.org.uk/escalation-and-professional-disagreement/</a:t>
            </a:r>
            <a:r>
              <a:rPr lang="en-GB" sz="3200" dirty="0"/>
              <a:t> </a:t>
            </a:r>
          </a:p>
        </p:txBody>
      </p:sp>
    </p:spTree>
    <p:extLst>
      <p:ext uri="{BB962C8B-B14F-4D97-AF65-F5344CB8AC3E}">
        <p14:creationId xmlns:p14="http://schemas.microsoft.com/office/powerpoint/2010/main" val="130594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488559" y="136433"/>
            <a:ext cx="9144000" cy="908331"/>
          </a:xfrm>
        </p:spPr>
        <p:txBody>
          <a:bodyPr>
            <a:normAutofit fontScale="90000"/>
          </a:bodyPr>
          <a:lstStyle/>
          <a:p>
            <a:r>
              <a:rPr lang="en-GB" dirty="0"/>
              <a:t>Interim updates?</a:t>
            </a:r>
          </a:p>
        </p:txBody>
      </p:sp>
      <p:pic>
        <p:nvPicPr>
          <p:cNvPr id="4" name="Picture 3">
            <a:extLst>
              <a:ext uri="{FF2B5EF4-FFF2-40B4-BE49-F238E27FC236}">
                <a16:creationId xmlns:a16="http://schemas.microsoft.com/office/drawing/2014/main" id="{3E276595-6AA1-4B51-B8F1-CDFA721266D7}"/>
              </a:ext>
            </a:extLst>
          </p:cNvPr>
          <p:cNvPicPr>
            <a:picLocks noChangeAspect="1"/>
          </p:cNvPicPr>
          <p:nvPr/>
        </p:nvPicPr>
        <p:blipFill>
          <a:blip r:embed="rId3"/>
          <a:stretch>
            <a:fillRect/>
          </a:stretch>
        </p:blipFill>
        <p:spPr>
          <a:xfrm>
            <a:off x="10062382" y="136433"/>
            <a:ext cx="1836318" cy="2265948"/>
          </a:xfrm>
          <a:prstGeom prst="rect">
            <a:avLst/>
          </a:prstGeom>
        </p:spPr>
      </p:pic>
      <p:sp>
        <p:nvSpPr>
          <p:cNvPr id="5" name="TextBox 4">
            <a:extLst>
              <a:ext uri="{FF2B5EF4-FFF2-40B4-BE49-F238E27FC236}">
                <a16:creationId xmlns:a16="http://schemas.microsoft.com/office/drawing/2014/main" id="{3DF5A18A-718F-43A8-B634-98E9E7D39F9A}"/>
              </a:ext>
            </a:extLst>
          </p:cNvPr>
          <p:cNvSpPr txBox="1"/>
          <p:nvPr/>
        </p:nvSpPr>
        <p:spPr>
          <a:xfrm>
            <a:off x="293300" y="1284749"/>
            <a:ext cx="9573714"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t>Rationale on the changes </a:t>
            </a:r>
          </a:p>
          <a:p>
            <a:pPr marL="457200" indent="-457200">
              <a:buFont typeface="Arial" panose="020B0604020202020204" pitchFamily="34" charset="0"/>
              <a:buChar char="•"/>
            </a:pPr>
            <a:endParaRPr lang="en-GB" sz="2800" dirty="0"/>
          </a:p>
          <a:p>
            <a:pPr marL="914400" lvl="1" indent="-457200">
              <a:buFont typeface="Wingdings" panose="05000000000000000000" pitchFamily="2" charset="2"/>
              <a:buChar char="Ø"/>
            </a:pPr>
            <a:r>
              <a:rPr lang="en-GB" sz="2800" dirty="0"/>
              <a:t>Legislation e.g. RSE and Heath Education</a:t>
            </a:r>
          </a:p>
          <a:p>
            <a:pPr marL="914400" lvl="1" indent="-457200">
              <a:buFont typeface="Wingdings" panose="05000000000000000000" pitchFamily="2" charset="2"/>
              <a:buChar char="Ø"/>
            </a:pPr>
            <a:r>
              <a:rPr lang="en-GB" sz="2800" dirty="0"/>
              <a:t>Additional, helpful information and new issues added e.g. mental health, criminal exploitation</a:t>
            </a:r>
          </a:p>
          <a:p>
            <a:pPr marL="914400" lvl="1" indent="-457200">
              <a:buFont typeface="Wingdings" panose="05000000000000000000" pitchFamily="2" charset="2"/>
              <a:buChar char="Ø"/>
            </a:pPr>
            <a:r>
              <a:rPr lang="en-GB" sz="2800" dirty="0"/>
              <a:t>Clarifications to text to ensure understanding</a:t>
            </a:r>
          </a:p>
          <a:p>
            <a:pPr lvl="1"/>
            <a:endParaRPr lang="en-GB" sz="2800" dirty="0"/>
          </a:p>
          <a:p>
            <a:pPr lvl="1"/>
            <a:endParaRPr lang="en-GB" sz="2800" dirty="0"/>
          </a:p>
          <a:p>
            <a:pPr marL="457200" indent="-457200">
              <a:buFont typeface="Arial" panose="020B0604020202020204" pitchFamily="34" charset="0"/>
              <a:buChar char="•"/>
            </a:pPr>
            <a:r>
              <a:rPr lang="en-GB" sz="2800" dirty="0"/>
              <a:t>Safeguarding definition now includes ‘Preventing impairment of children’s </a:t>
            </a:r>
            <a:r>
              <a:rPr lang="en-GB" sz="2800" i="1" dirty="0">
                <a:solidFill>
                  <a:srgbClr val="FF0000"/>
                </a:solidFill>
              </a:rPr>
              <a:t>mental and physical</a:t>
            </a:r>
            <a:r>
              <a:rPr lang="en-GB" sz="2800" dirty="0">
                <a:solidFill>
                  <a:srgbClr val="FF0000"/>
                </a:solidFill>
              </a:rPr>
              <a:t> </a:t>
            </a:r>
            <a:r>
              <a:rPr lang="en-GB" sz="2800" dirty="0"/>
              <a:t>health or development’.</a:t>
            </a:r>
          </a:p>
          <a:p>
            <a:endParaRPr lang="en-GB" sz="2800" dirty="0"/>
          </a:p>
        </p:txBody>
      </p:sp>
    </p:spTree>
    <p:extLst>
      <p:ext uri="{BB962C8B-B14F-4D97-AF65-F5344CB8AC3E}">
        <p14:creationId xmlns:p14="http://schemas.microsoft.com/office/powerpoint/2010/main" val="124339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484873" y="254047"/>
            <a:ext cx="9144000" cy="908331"/>
          </a:xfrm>
        </p:spPr>
        <p:txBody>
          <a:bodyPr>
            <a:normAutofit fontScale="90000"/>
          </a:bodyPr>
          <a:lstStyle/>
          <a:p>
            <a:pPr algn="l"/>
            <a:r>
              <a:rPr lang="en-GB" dirty="0"/>
              <a:t>Reminders…</a:t>
            </a:r>
          </a:p>
        </p:txBody>
      </p:sp>
      <p:pic>
        <p:nvPicPr>
          <p:cNvPr id="4" name="Picture 3">
            <a:extLst>
              <a:ext uri="{FF2B5EF4-FFF2-40B4-BE49-F238E27FC236}">
                <a16:creationId xmlns:a16="http://schemas.microsoft.com/office/drawing/2014/main" id="{3E276595-6AA1-4B51-B8F1-CDFA721266D7}"/>
              </a:ext>
            </a:extLst>
          </p:cNvPr>
          <p:cNvPicPr>
            <a:picLocks noChangeAspect="1"/>
          </p:cNvPicPr>
          <p:nvPr/>
        </p:nvPicPr>
        <p:blipFill>
          <a:blip r:embed="rId3"/>
          <a:stretch>
            <a:fillRect/>
          </a:stretch>
        </p:blipFill>
        <p:spPr>
          <a:xfrm>
            <a:off x="10204364" y="148234"/>
            <a:ext cx="1836318" cy="2265948"/>
          </a:xfrm>
          <a:prstGeom prst="rect">
            <a:avLst/>
          </a:prstGeom>
        </p:spPr>
      </p:pic>
      <p:sp>
        <p:nvSpPr>
          <p:cNvPr id="5" name="TextBox 4">
            <a:extLst>
              <a:ext uri="{FF2B5EF4-FFF2-40B4-BE49-F238E27FC236}">
                <a16:creationId xmlns:a16="http://schemas.microsoft.com/office/drawing/2014/main" id="{3DF5A18A-718F-43A8-B634-98E9E7D39F9A}"/>
              </a:ext>
            </a:extLst>
          </p:cNvPr>
          <p:cNvSpPr txBox="1"/>
          <p:nvPr/>
        </p:nvSpPr>
        <p:spPr>
          <a:xfrm>
            <a:off x="151318" y="1228397"/>
            <a:ext cx="10053046" cy="6986528"/>
          </a:xfrm>
          <a:prstGeom prst="rect">
            <a:avLst/>
          </a:prstGeom>
          <a:noFill/>
        </p:spPr>
        <p:txBody>
          <a:bodyPr wrap="square" rtlCol="0">
            <a:spAutoFit/>
          </a:bodyPr>
          <a:lstStyle/>
          <a:p>
            <a:pPr marL="457200" indent="-457200">
              <a:buFont typeface="Arial" panose="020B0604020202020204" pitchFamily="34" charset="0"/>
              <a:buChar char="•"/>
            </a:pPr>
            <a:r>
              <a:rPr lang="en-GB" sz="2800" b="1" dirty="0"/>
              <a:t>North Tyneside Safeguarding Children Partnership (NTSCP) now fully in place:  </a:t>
            </a:r>
            <a:r>
              <a:rPr lang="en-GB" sz="2800" dirty="0"/>
              <a:t>Local safeguarding children Boards have now been replaces with multi-agency safeguarding arrangements.  Locally this is the NTSCP.</a:t>
            </a:r>
          </a:p>
          <a:p>
            <a:endParaRPr lang="en-GB" sz="2800" dirty="0"/>
          </a:p>
          <a:p>
            <a:pPr marL="457200" indent="-457200">
              <a:buFont typeface="Arial" panose="020B0604020202020204" pitchFamily="34" charset="0"/>
              <a:buChar char="•"/>
            </a:pPr>
            <a:r>
              <a:rPr lang="en-GB" sz="2800" b="1" dirty="0"/>
              <a:t>Schools should hold more than one emergency contact number for pupils:  </a:t>
            </a:r>
            <a:r>
              <a:rPr lang="en-GB" sz="2800" dirty="0"/>
              <a:t>Link updated to outline this is from the 2006 Education pupil registration regulations. </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b="1" dirty="0"/>
              <a:t>Transferring Child Protection files:  </a:t>
            </a:r>
            <a:r>
              <a:rPr lang="en-GB" sz="2800" dirty="0"/>
              <a:t>This also applies to in-year transfers.  </a:t>
            </a:r>
          </a:p>
          <a:p>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endParaRPr lang="en-GB" sz="2800" dirty="0"/>
          </a:p>
          <a:p>
            <a:endParaRPr lang="en-GB" sz="2800" dirty="0"/>
          </a:p>
        </p:txBody>
      </p:sp>
    </p:spTree>
    <p:extLst>
      <p:ext uri="{BB962C8B-B14F-4D97-AF65-F5344CB8AC3E}">
        <p14:creationId xmlns:p14="http://schemas.microsoft.com/office/powerpoint/2010/main" val="199261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E7F-4996-4398-B90F-B5107EC1DF59}"/>
              </a:ext>
            </a:extLst>
          </p:cNvPr>
          <p:cNvSpPr>
            <a:spLocks noGrp="1"/>
          </p:cNvSpPr>
          <p:nvPr>
            <p:ph type="ctrTitle"/>
          </p:nvPr>
        </p:nvSpPr>
        <p:spPr>
          <a:xfrm>
            <a:off x="151318" y="234150"/>
            <a:ext cx="9144000" cy="908331"/>
          </a:xfrm>
        </p:spPr>
        <p:txBody>
          <a:bodyPr>
            <a:normAutofit fontScale="90000"/>
          </a:bodyPr>
          <a:lstStyle/>
          <a:p>
            <a:pPr algn="l"/>
            <a:r>
              <a:rPr lang="en-GB" dirty="0"/>
              <a:t>Reminders…</a:t>
            </a:r>
          </a:p>
        </p:txBody>
      </p:sp>
      <p:pic>
        <p:nvPicPr>
          <p:cNvPr id="4" name="Picture 3">
            <a:extLst>
              <a:ext uri="{FF2B5EF4-FFF2-40B4-BE49-F238E27FC236}">
                <a16:creationId xmlns:a16="http://schemas.microsoft.com/office/drawing/2014/main" id="{3E276595-6AA1-4B51-B8F1-CDFA721266D7}"/>
              </a:ext>
            </a:extLst>
          </p:cNvPr>
          <p:cNvPicPr>
            <a:picLocks noChangeAspect="1"/>
          </p:cNvPicPr>
          <p:nvPr/>
        </p:nvPicPr>
        <p:blipFill>
          <a:blip r:embed="rId3"/>
          <a:stretch>
            <a:fillRect/>
          </a:stretch>
        </p:blipFill>
        <p:spPr>
          <a:xfrm>
            <a:off x="10204364" y="148234"/>
            <a:ext cx="1836318" cy="2265948"/>
          </a:xfrm>
          <a:prstGeom prst="rect">
            <a:avLst/>
          </a:prstGeom>
        </p:spPr>
      </p:pic>
      <p:sp>
        <p:nvSpPr>
          <p:cNvPr id="5" name="TextBox 4">
            <a:extLst>
              <a:ext uri="{FF2B5EF4-FFF2-40B4-BE49-F238E27FC236}">
                <a16:creationId xmlns:a16="http://schemas.microsoft.com/office/drawing/2014/main" id="{3DF5A18A-718F-43A8-B634-98E9E7D39F9A}"/>
              </a:ext>
            </a:extLst>
          </p:cNvPr>
          <p:cNvSpPr txBox="1"/>
          <p:nvPr/>
        </p:nvSpPr>
        <p:spPr>
          <a:xfrm>
            <a:off x="151318" y="1228397"/>
            <a:ext cx="10053046" cy="4832092"/>
          </a:xfrm>
          <a:prstGeom prst="rect">
            <a:avLst/>
          </a:prstGeom>
          <a:noFill/>
        </p:spPr>
        <p:txBody>
          <a:bodyPr wrap="square" rtlCol="0">
            <a:spAutoFit/>
          </a:bodyPr>
          <a:lstStyle/>
          <a:p>
            <a:r>
              <a:rPr lang="en-GB" sz="2800" dirty="0"/>
              <a:t>Information Sharing and Data Protection-Information added for clarity</a:t>
            </a:r>
          </a:p>
          <a:p>
            <a:endParaRPr lang="en-GB" sz="2800" dirty="0"/>
          </a:p>
          <a:p>
            <a:pPr marL="342900" indent="-342900">
              <a:buFont typeface="Arial" panose="020B0604020202020204" pitchFamily="34" charset="0"/>
              <a:buChar char="•"/>
            </a:pPr>
            <a:r>
              <a:rPr lang="en-GB" sz="2800" dirty="0"/>
              <a:t>Information can be shared to enhance the safeguarding of a child</a:t>
            </a:r>
          </a:p>
          <a:p>
            <a:pPr marL="342900" indent="-342900">
              <a:buFont typeface="Arial" panose="020B0604020202020204" pitchFamily="34" charset="0"/>
              <a:buChar char="•"/>
            </a:pPr>
            <a:r>
              <a:rPr lang="en-GB" sz="2800" dirty="0"/>
              <a:t>Data protection principles include withholding information as well as sharing.  Both can be equally important in safeguarding.  More information included on when to withhold information.</a:t>
            </a:r>
          </a:p>
          <a:p>
            <a:pPr marL="342900" indent="-342900">
              <a:buFont typeface="Arial" panose="020B0604020202020204" pitchFamily="34" charset="0"/>
              <a:buChar char="•"/>
            </a:pPr>
            <a:r>
              <a:rPr lang="en-GB" sz="2800" dirty="0"/>
              <a:t>Links added to explain the DBS harm test and Data Protection toolkit</a:t>
            </a:r>
          </a:p>
          <a:p>
            <a:endParaRPr lang="en-GB" sz="2800" dirty="0"/>
          </a:p>
          <a:p>
            <a:endParaRPr lang="en-GB" sz="2800" dirty="0"/>
          </a:p>
        </p:txBody>
      </p:sp>
    </p:spTree>
    <p:extLst>
      <p:ext uri="{BB962C8B-B14F-4D97-AF65-F5344CB8AC3E}">
        <p14:creationId xmlns:p14="http://schemas.microsoft.com/office/powerpoint/2010/main" val="1306535199"/>
      </p:ext>
    </p:extLst>
  </p:cSld>
  <p:clrMapOvr>
    <a:masterClrMapping/>
  </p:clrMapOvr>
</p:sld>
</file>

<file path=ppt/theme/theme1.xml><?xml version="1.0" encoding="utf-8"?>
<a:theme xmlns:a="http://schemas.openxmlformats.org/drawingml/2006/main" name="July 2020 generic 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uly 2020 generic NT theme" id="{F1962727-5A01-4A27-A0C3-A319BAD69AF6}" vid="{F2FD1797-7F96-4699-A73F-05F0484396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July 2020 generic NT theme</Template>
  <TotalTime>1693</TotalTime>
  <Words>5345</Words>
  <Application>Microsoft Office PowerPoint</Application>
  <PresentationFormat>Widescreen</PresentationFormat>
  <Paragraphs>455</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Courier New</vt:lpstr>
      <vt:lpstr>Tondo</vt:lpstr>
      <vt:lpstr>Tondo Signage</vt:lpstr>
      <vt:lpstr>Wingdings</vt:lpstr>
      <vt:lpstr>July 2020 generic NT theme</vt:lpstr>
      <vt:lpstr>PowerPoint Presentation</vt:lpstr>
      <vt:lpstr>Keeping Children Safe in Education 2019/2020</vt:lpstr>
      <vt:lpstr>Keeping Children Safe in Education 2020</vt:lpstr>
      <vt:lpstr>Keeping Children Safe in Education 2020</vt:lpstr>
      <vt:lpstr>PowerPoint Presentation</vt:lpstr>
      <vt:lpstr>PowerPoint Presentation</vt:lpstr>
      <vt:lpstr>Interim updates?</vt:lpstr>
      <vt:lpstr>Reminders…</vt:lpstr>
      <vt:lpstr>Reminders…</vt:lpstr>
      <vt:lpstr>PowerPoint Presentation</vt:lpstr>
      <vt:lpstr>Types of exploitation </vt:lpstr>
      <vt:lpstr>Child criminal exploitation &amp;  Child sexual exploitation</vt:lpstr>
      <vt:lpstr>Allegations against staff</vt:lpstr>
      <vt:lpstr>Supply staff</vt:lpstr>
      <vt:lpstr>Amended LADO criteria</vt:lpstr>
      <vt:lpstr>PowerPoint Presentation</vt:lpstr>
      <vt:lpstr>PowerPoint Presentation</vt:lpstr>
      <vt:lpstr>PowerPoint Presentation</vt:lpstr>
      <vt:lpstr>PowerPoint Presentation</vt:lpstr>
      <vt:lpstr>Mental Health</vt:lpstr>
      <vt:lpstr>Mental health</vt:lpstr>
      <vt:lpstr>Mental health</vt:lpstr>
      <vt:lpstr>Mental health resources</vt:lpstr>
      <vt:lpstr>Statutory RSE and Health Education</vt:lpstr>
      <vt:lpstr>Compulsory curriculum from September 2020</vt:lpstr>
      <vt:lpstr>Compulsory curriculum from September 2020</vt:lpstr>
      <vt:lpstr>Child in Need review and update to links with DSL role</vt:lpstr>
      <vt:lpstr>PowerPoint Presentation</vt:lpstr>
      <vt:lpstr>Background &amp; implications</vt:lpstr>
      <vt:lpstr>Other updates</vt:lpstr>
      <vt:lpstr>When to call the police</vt:lpstr>
      <vt:lpstr>When to call the police</vt:lpstr>
      <vt:lpstr>When to call the police</vt:lpstr>
      <vt:lpstr>Peer on peer / child on child</vt:lpstr>
      <vt:lpstr>So-called ‘honour-based’ abuse</vt:lpstr>
      <vt:lpstr>Domestic abuse</vt:lpstr>
      <vt:lpstr>Domestic abuse resources</vt:lpstr>
      <vt:lpstr>Radicalisation – added/revised definitions</vt:lpstr>
      <vt:lpstr>What to do next?</vt:lpstr>
      <vt:lpstr>DSLs/DDSLs have received the following…   </vt:lpstr>
      <vt:lpstr>Action plan</vt:lpstr>
      <vt:lpstr>Other safeguarding e-learning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Children Safe in Education 2020</dc:title>
  <dc:creator>Lisa Wardingham</dc:creator>
  <cp:lastModifiedBy>Lisa Wardingham</cp:lastModifiedBy>
  <cp:revision>71</cp:revision>
  <cp:lastPrinted>2020-09-21T14:29:39Z</cp:lastPrinted>
  <dcterms:created xsi:type="dcterms:W3CDTF">2020-07-29T11:34:03Z</dcterms:created>
  <dcterms:modified xsi:type="dcterms:W3CDTF">2020-11-26T15:42:26Z</dcterms:modified>
</cp:coreProperties>
</file>