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58" r:id="rId3"/>
    <p:sldId id="259" r:id="rId4"/>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1" autoAdjust="0"/>
  </p:normalViewPr>
  <p:slideViewPr>
    <p:cSldViewPr snapToObjects="1">
      <p:cViewPr varScale="1">
        <p:scale>
          <a:sx n="44" d="100"/>
          <a:sy n="44" d="100"/>
        </p:scale>
        <p:origin x="2352" y="54"/>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AF0C7-5869-44F4-B53C-60BDD24CE867}" type="datetimeFigureOut">
              <a:rPr lang="en-GB" smtClean="0"/>
              <a:pPr/>
              <a:t>07/01/2021</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E01888-10CB-40CB-967B-0DDC24AAB4C3}" type="slidenum">
              <a:rPr lang="en-GB" smtClean="0"/>
              <a:pPr/>
              <a:t>‹#›</a:t>
            </a:fld>
            <a:endParaRPr lang="en-GB"/>
          </a:p>
        </p:txBody>
      </p:sp>
    </p:spTree>
    <p:extLst>
      <p:ext uri="{BB962C8B-B14F-4D97-AF65-F5344CB8AC3E}">
        <p14:creationId xmlns:p14="http://schemas.microsoft.com/office/powerpoint/2010/main" val="314870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6" y="467522"/>
            <a:ext cx="6428423" cy="2291129"/>
          </a:xfrm>
          <a:prstGeom prst="rect">
            <a:avLst/>
          </a:prstGeom>
        </p:spPr>
        <p:txBody>
          <a:bodyPr/>
          <a:lstStyle>
            <a:lvl1pPr algn="l">
              <a:defRPr sz="5000" kern="5000" spc="-150">
                <a:latin typeface="Aria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pic>
        <p:nvPicPr>
          <p:cNvPr id="3" name="Picture 2" descr="CYPL.psd"/>
          <p:cNvPicPr>
            <a:picLocks noChangeAspect="1"/>
          </p:cNvPicPr>
          <p:nvPr userDrawn="1"/>
        </p:nvPicPr>
        <p:blipFill>
          <a:blip r:embed="rId3"/>
          <a:stretch>
            <a:fillRect/>
          </a:stretch>
        </p:blipFill>
        <p:spPr>
          <a:xfrm>
            <a:off x="5729097" y="8849519"/>
            <a:ext cx="1862328" cy="18714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cid:7EDD1BDD-A94D-4A9A-9377-241877C76B25"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 y="19775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99904585"/>
              </p:ext>
            </p:extLst>
          </p:nvPr>
        </p:nvGraphicFramePr>
        <p:xfrm>
          <a:off x="0" y="1"/>
          <a:ext cx="7562850" cy="1357643"/>
        </p:xfrm>
        <a:graphic>
          <a:graphicData uri="http://schemas.openxmlformats.org/drawingml/2006/table">
            <a:tbl>
              <a:tblPr firstRow="1" bandRow="1">
                <a:tableStyleId>{5C22544A-7EE6-4342-B048-85BDC9FD1C3A}</a:tableStyleId>
              </a:tblPr>
              <a:tblGrid>
                <a:gridCol w="7562850">
                  <a:extLst>
                    <a:ext uri="{9D8B030D-6E8A-4147-A177-3AD203B41FA5}">
                      <a16:colId xmlns:a16="http://schemas.microsoft.com/office/drawing/2014/main" val="20000"/>
                    </a:ext>
                  </a:extLst>
                </a:gridCol>
              </a:tblGrid>
              <a:tr h="960123">
                <a:tc>
                  <a:txBody>
                    <a:bodyPr/>
                    <a:lstStyle/>
                    <a:p>
                      <a:pPr algn="r"/>
                      <a:endParaRPr lang="en-GB" sz="1900" dirty="0"/>
                    </a:p>
                    <a:p>
                      <a:pPr algn="r"/>
                      <a:r>
                        <a:rPr lang="en-GB" sz="1900" baseline="0" dirty="0"/>
                        <a:t> 2020</a:t>
                      </a:r>
                      <a:endParaRPr lang="en-GB" sz="1900" dirty="0"/>
                    </a:p>
                  </a:txBody>
                  <a:tcPr marT="45721" marB="45721"/>
                </a:tc>
                <a:extLst>
                  <a:ext uri="{0D108BD9-81ED-4DB2-BD59-A6C34878D82A}">
                    <a16:rowId xmlns:a16="http://schemas.microsoft.com/office/drawing/2014/main" val="10000"/>
                  </a:ext>
                </a:extLst>
              </a:tr>
              <a:tr h="397520">
                <a:tc>
                  <a:txBody>
                    <a:bodyPr/>
                    <a:lstStyle/>
                    <a:p>
                      <a:pPr algn="r"/>
                      <a:endParaRPr lang="en-GB" sz="1900" dirty="0"/>
                    </a:p>
                  </a:txBody>
                  <a:tcPr marT="45721" marB="45721">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829097" y="3904160"/>
            <a:ext cx="5832648" cy="2308324"/>
          </a:xfrm>
          <a:prstGeom prst="rect">
            <a:avLst/>
          </a:prstGeom>
          <a:noFill/>
        </p:spPr>
        <p:txBody>
          <a:bodyPr wrap="square" rtlCol="0">
            <a:spAutoFit/>
          </a:bodyPr>
          <a:lstStyle/>
          <a:p>
            <a:pPr algn="ctr"/>
            <a:r>
              <a:rPr lang="en-GB" sz="7200" b="1" dirty="0"/>
              <a:t>Early </a:t>
            </a:r>
            <a:r>
              <a:rPr lang="en-GB" sz="7200" b="1"/>
              <a:t>Help  </a:t>
            </a:r>
            <a:endParaRPr lang="en-GB" sz="7200" b="1" dirty="0"/>
          </a:p>
          <a:p>
            <a:pPr algn="ctr"/>
            <a:r>
              <a:rPr lang="en-GB" sz="7200" b="1" dirty="0"/>
              <a:t>Who’s Who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216" y="303758"/>
            <a:ext cx="6598585" cy="10081122"/>
          </a:xfrm>
        </p:spPr>
        <p:txBody>
          <a:bodyPr wrap="none" numCol="2"/>
          <a:lstStyle/>
          <a:p>
            <a:pPr>
              <a:spcAft>
                <a:spcPts val="100"/>
              </a:spcAft>
            </a:pPr>
            <a:br>
              <a:rPr lang="en-GB" sz="1200" dirty="0"/>
            </a:br>
            <a:br>
              <a:rPr lang="en-GB" sz="1200" dirty="0"/>
            </a:br>
            <a:br>
              <a:rPr lang="en-GB" sz="1200" dirty="0"/>
            </a:br>
            <a:br>
              <a:rPr lang="en-GB" sz="1200" dirty="0"/>
            </a:br>
            <a:br>
              <a:rPr lang="en-GB" sz="1200" dirty="0"/>
            </a:br>
            <a:br>
              <a:rPr lang="en-GB" sz="1200"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r>
              <a:rPr lang="en-GB" sz="1200" b="1" spc="0" dirty="0">
                <a:latin typeface="Arial" pitchFamily="34" charset="0"/>
                <a:cs typeface="Arial" pitchFamily="34" charset="0"/>
              </a:rPr>
              <a:t>Senior Manager for Prevention &amp; Early Help</a:t>
            </a:r>
            <a:br>
              <a:rPr lang="en-GB" sz="1200" b="1" spc="0" dirty="0">
                <a:latin typeface="Arial" pitchFamily="34" charset="0"/>
                <a:cs typeface="Arial" pitchFamily="34" charset="0"/>
              </a:rPr>
            </a:br>
            <a:br>
              <a:rPr lang="en-GB" sz="1200" b="1" spc="0" dirty="0">
                <a:latin typeface="Arial" pitchFamily="34" charset="0"/>
                <a:cs typeface="Arial" pitchFamily="34" charset="0"/>
              </a:rPr>
            </a:br>
            <a:r>
              <a:rPr lang="en-GB" sz="1200" spc="0" dirty="0">
                <a:latin typeface="Arial" pitchFamily="34" charset="0"/>
                <a:cs typeface="Arial" pitchFamily="34" charset="0"/>
              </a:rPr>
              <a:t>Lesley is a member of the Senior Management Team in Children’s  Services  and has overall responsibility for Prevention and Early Help  including Children’s Centres, Locality Teams, and the delivery of the Public Health priorities for children and young people 0-19, as well as the Troubled Families work. </a:t>
            </a: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r>
              <a:rPr lang="en-GB" sz="1200" b="1" spc="0" dirty="0">
                <a:latin typeface="Arial" pitchFamily="34" charset="0"/>
                <a:cs typeface="Arial" pitchFamily="34" charset="0"/>
              </a:rPr>
              <a:t>Senior Manager </a:t>
            </a:r>
            <a:r>
              <a:rPr lang="en-GB" sz="1200" dirty="0"/>
              <a:t>Professional Nursing Lead 0-19 Children's Public Health Service</a:t>
            </a:r>
            <a:br>
              <a:rPr lang="en-GB" sz="1200" spc="0" dirty="0">
                <a:latin typeface="Arial" pitchFamily="34" charset="0"/>
                <a:cs typeface="Arial" pitchFamily="34" charset="0"/>
              </a:rPr>
            </a:br>
            <a:br>
              <a:rPr lang="en-GB" sz="1200" spc="0" dirty="0">
                <a:latin typeface="Arial" pitchFamily="34" charset="0"/>
                <a:cs typeface="Arial" pitchFamily="34" charset="0"/>
              </a:rPr>
            </a:br>
            <a:r>
              <a:rPr lang="en-GB" sz="1200" spc="0" dirty="0">
                <a:latin typeface="Arial" pitchFamily="34" charset="0"/>
                <a:cs typeface="Arial" pitchFamily="34" charset="0"/>
              </a:rPr>
              <a:t>Jo is part of the public health team and has responsibility for the management of the 0-19 Children’s Public Health Service. She provides professional leadership for the service and ensures that the Healthy Child Programme </a:t>
            </a:r>
            <a:br>
              <a:rPr lang="en-GB" sz="1200" spc="0" dirty="0">
                <a:latin typeface="Arial" pitchFamily="34" charset="0"/>
                <a:cs typeface="Arial" pitchFamily="34" charset="0"/>
              </a:rPr>
            </a:br>
            <a:r>
              <a:rPr lang="en-GB" sz="1200" spc="0" dirty="0">
                <a:latin typeface="Arial" pitchFamily="34" charset="0"/>
                <a:cs typeface="Arial" pitchFamily="34" charset="0"/>
              </a:rPr>
              <a:t>0-19 is delivered across North Tyneside to children, young people and their families by locality based skill mix teams, including health visitors and school nurses. </a:t>
            </a: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r>
              <a:rPr lang="en-GB" sz="1200" b="1" spc="0" dirty="0">
                <a:latin typeface="Arial" pitchFamily="34" charset="0"/>
                <a:cs typeface="Arial" pitchFamily="34" charset="0"/>
              </a:rPr>
              <a:t>Early Help  MASH Manager </a:t>
            </a:r>
            <a:br>
              <a:rPr lang="en-GB" sz="1200" b="1" spc="0" dirty="0">
                <a:latin typeface="Arial" pitchFamily="34" charset="0"/>
                <a:cs typeface="Arial" pitchFamily="34" charset="0"/>
              </a:rPr>
            </a:br>
            <a:br>
              <a:rPr lang="en-GB" sz="1200" b="1" spc="0" dirty="0">
                <a:latin typeface="Arial" pitchFamily="34" charset="0"/>
                <a:cs typeface="Arial" pitchFamily="34" charset="0"/>
              </a:rPr>
            </a:br>
            <a:r>
              <a:rPr lang="en-GB" sz="1200" spc="0" dirty="0">
                <a:latin typeface="Arial" pitchFamily="34" charset="0"/>
                <a:cs typeface="Arial" pitchFamily="34" charset="0"/>
              </a:rPr>
              <a:t>Toni sits at the Front Door and is part of the MASH.  Toni reviews cases as they come in for their suitability for Early Help. She also manages the Early Help Coordinators and the Care and Connect staff</a:t>
            </a: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r>
              <a:rPr lang="en-GB" sz="1200" b="1" spc="0" dirty="0">
                <a:latin typeface="Arial" pitchFamily="34" charset="0"/>
                <a:cs typeface="Arial" pitchFamily="34" charset="0"/>
              </a:rPr>
              <a:t>Early Help  MASH Manager</a:t>
            </a:r>
            <a:br>
              <a:rPr lang="en-GB" sz="1200" spc="0" dirty="0">
                <a:latin typeface="Arial" pitchFamily="34" charset="0"/>
                <a:cs typeface="Arial" pitchFamily="34" charset="0"/>
              </a:rPr>
            </a:br>
            <a:r>
              <a:rPr lang="en-GB" sz="1200" dirty="0">
                <a:latin typeface="Arial" pitchFamily="34" charset="0"/>
                <a:cs typeface="Arial" pitchFamily="34" charset="0"/>
              </a:rPr>
              <a:t> </a:t>
            </a:r>
            <a:br>
              <a:rPr lang="en-GB" sz="1200" spc="0" dirty="0">
                <a:latin typeface="Arial" pitchFamily="34" charset="0"/>
                <a:cs typeface="Arial" pitchFamily="34" charset="0"/>
              </a:rPr>
            </a:br>
            <a:r>
              <a:rPr lang="en-GB" sz="1200" spc="0" dirty="0">
                <a:latin typeface="Arial" pitchFamily="34" charset="0"/>
                <a:cs typeface="Arial" pitchFamily="34" charset="0"/>
              </a:rPr>
              <a:t>Joanne  has been covering Toni’s maternity leave,  however she will continue to offer support for the time being</a:t>
            </a: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br>
              <a:rPr lang="en-GB" sz="1200" spc="0" dirty="0">
                <a:latin typeface="Arial" pitchFamily="34" charset="0"/>
                <a:cs typeface="Arial" pitchFamily="34" charset="0"/>
              </a:rPr>
            </a:br>
            <a:endParaRPr lang="en-GB" sz="1200" spc="0" dirty="0">
              <a:latin typeface="Arial" pitchFamily="34" charset="0"/>
              <a:cs typeface="Arial" pitchFamily="34" charset="0"/>
            </a:endParaRPr>
          </a:p>
        </p:txBody>
      </p:sp>
      <p:pic>
        <p:nvPicPr>
          <p:cNvPr id="6" name="Picture 5"/>
          <p:cNvPicPr/>
          <p:nvPr/>
        </p:nvPicPr>
        <p:blipFill>
          <a:blip r:embed="rId2"/>
          <a:srcRect l="8974" t="29131" r="65599" b="39917"/>
          <a:stretch>
            <a:fillRect/>
          </a:stretch>
        </p:blipFill>
        <p:spPr bwMode="auto">
          <a:xfrm>
            <a:off x="1129306" y="3264469"/>
            <a:ext cx="1933510" cy="2051437"/>
          </a:xfrm>
          <a:prstGeom prst="rect">
            <a:avLst/>
          </a:prstGeom>
          <a:noFill/>
          <a:ln w="9525">
            <a:noFill/>
            <a:miter lim="800000"/>
            <a:headEnd/>
            <a:tailEnd/>
          </a:ln>
        </p:spPr>
      </p:pic>
      <p:pic>
        <p:nvPicPr>
          <p:cNvPr id="8" name="Picture 7"/>
          <p:cNvPicPr/>
          <p:nvPr/>
        </p:nvPicPr>
        <p:blipFill rotWithShape="1">
          <a:blip r:embed="rId3"/>
          <a:srcRect l="21797" t="33860" r="54909" b="10745"/>
          <a:stretch/>
        </p:blipFill>
        <p:spPr bwMode="auto">
          <a:xfrm>
            <a:off x="801471" y="375767"/>
            <a:ext cx="1971842" cy="2520280"/>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4"/>
          <a:srcRect t="13603"/>
          <a:stretch>
            <a:fillRect/>
          </a:stretch>
        </p:blipFill>
        <p:spPr bwMode="auto">
          <a:xfrm>
            <a:off x="1118599" y="5848375"/>
            <a:ext cx="1800199" cy="2009777"/>
          </a:xfrm>
          <a:prstGeom prst="rect">
            <a:avLst/>
          </a:prstGeom>
          <a:noFill/>
          <a:ln w="9525">
            <a:noFill/>
            <a:miter lim="800000"/>
            <a:headEnd/>
            <a:tailEnd/>
          </a:ln>
        </p:spPr>
      </p:pic>
      <p:sp>
        <p:nvSpPr>
          <p:cNvPr id="7" name="Rectangle 6"/>
          <p:cNvSpPr/>
          <p:nvPr/>
        </p:nvSpPr>
        <p:spPr>
          <a:xfrm>
            <a:off x="1190608" y="375767"/>
            <a:ext cx="1872208" cy="72008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Lesley Davies  </a:t>
            </a:r>
            <a:r>
              <a:rPr lang="en-GB" sz="1200" dirty="0">
                <a:solidFill>
                  <a:schemeClr val="tx1"/>
                </a:solidFill>
              </a:rPr>
              <a:t>(0191) 643 6462</a:t>
            </a:r>
          </a:p>
        </p:txBody>
      </p:sp>
      <p:sp>
        <p:nvSpPr>
          <p:cNvPr id="10" name="Rectangle 9"/>
          <p:cNvSpPr/>
          <p:nvPr/>
        </p:nvSpPr>
        <p:spPr>
          <a:xfrm>
            <a:off x="1190608" y="5452331"/>
            <a:ext cx="1872208" cy="612068"/>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Toni Clark-Brown    </a:t>
            </a:r>
            <a:r>
              <a:rPr lang="en-GB" sz="1200" dirty="0">
                <a:solidFill>
                  <a:schemeClr val="tx1"/>
                </a:solidFill>
              </a:rPr>
              <a:t>(0191) 643 7939</a:t>
            </a:r>
          </a:p>
        </p:txBody>
      </p:sp>
      <p:sp>
        <p:nvSpPr>
          <p:cNvPr id="11" name="Rectangle 10"/>
          <p:cNvSpPr/>
          <p:nvPr/>
        </p:nvSpPr>
        <p:spPr>
          <a:xfrm>
            <a:off x="1129306" y="2932049"/>
            <a:ext cx="1872208" cy="61207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Jo Connolly     </a:t>
            </a:r>
            <a:r>
              <a:rPr lang="en-GB" sz="1200" dirty="0">
                <a:solidFill>
                  <a:schemeClr val="tx1"/>
                </a:solidFill>
              </a:rPr>
              <a:t>(0191) 643 2110</a:t>
            </a:r>
          </a:p>
        </p:txBody>
      </p:sp>
      <p:sp>
        <p:nvSpPr>
          <p:cNvPr id="9" name="Rectangle 8"/>
          <p:cNvSpPr/>
          <p:nvPr/>
        </p:nvSpPr>
        <p:spPr>
          <a:xfrm>
            <a:off x="1118599" y="7858152"/>
            <a:ext cx="1872208" cy="612068"/>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Joanne Telford </a:t>
            </a:r>
            <a:r>
              <a:rPr lang="en-GB" sz="1200" dirty="0">
                <a:solidFill>
                  <a:schemeClr val="tx1"/>
                </a:solidFill>
              </a:rPr>
              <a:t>(0191) 643 7939</a:t>
            </a:r>
          </a:p>
        </p:txBody>
      </p:sp>
      <p:pic>
        <p:nvPicPr>
          <p:cNvPr id="1026" name="Picture 2"/>
          <p:cNvPicPr>
            <a:picLocks noChangeAspect="1" noChangeArrowheads="1"/>
          </p:cNvPicPr>
          <p:nvPr/>
        </p:nvPicPr>
        <p:blipFill>
          <a:blip r:embed="rId5"/>
          <a:srcRect/>
          <a:stretch>
            <a:fillRect/>
          </a:stretch>
        </p:blipFill>
        <p:spPr bwMode="auto">
          <a:xfrm>
            <a:off x="1442707" y="8551759"/>
            <a:ext cx="1223992" cy="171221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rcRect l="12013" t="48214" r="63907" b="20911"/>
          <a:stretch>
            <a:fillRect/>
          </a:stretch>
        </p:blipFill>
        <p:spPr bwMode="auto">
          <a:xfrm>
            <a:off x="1100180" y="8508101"/>
            <a:ext cx="1683324" cy="2057910"/>
          </a:xfrm>
          <a:prstGeom prst="rect">
            <a:avLst/>
          </a:prstGeom>
          <a:noFill/>
          <a:ln w="9525">
            <a:noFill/>
            <a:miter lim="800000"/>
            <a:headEnd/>
            <a:tailEnd/>
          </a:ln>
        </p:spPr>
      </p:pic>
      <p:sp>
        <p:nvSpPr>
          <p:cNvPr id="2" name="Title 1"/>
          <p:cNvSpPr>
            <a:spLocks noGrp="1"/>
          </p:cNvSpPr>
          <p:nvPr>
            <p:ph type="ctrTitle"/>
          </p:nvPr>
        </p:nvSpPr>
        <p:spPr>
          <a:xfrm>
            <a:off x="567216" y="663800"/>
            <a:ext cx="6428423" cy="9721080"/>
          </a:xfrm>
        </p:spPr>
        <p:txBody>
          <a:bodyPr wrap="none" numCol="2"/>
          <a:lstStyle/>
          <a:p>
            <a:pPr>
              <a:spcAft>
                <a:spcPts val="100"/>
              </a:spcAft>
            </a:pPr>
            <a:br>
              <a:rPr lang="en-GB" sz="1200" dirty="0"/>
            </a:br>
            <a:br>
              <a:rPr lang="en-GB" sz="1200" dirty="0"/>
            </a:br>
            <a:br>
              <a:rPr lang="en-GB" sz="1200" dirty="0"/>
            </a:br>
            <a:br>
              <a:rPr lang="en-GB" sz="1200"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br>
              <a:rPr lang="en-GB" sz="1200" b="1" dirty="0">
                <a:latin typeface="Arial" panose="020B0604020202020204" pitchFamily="34" charset="0"/>
                <a:cs typeface="Arial" panose="020B0604020202020204" pitchFamily="34" charset="0"/>
              </a:rPr>
            </a:br>
            <a:r>
              <a:rPr lang="en-GB" sz="1200" b="1" spc="0" dirty="0">
                <a:latin typeface="Arial" panose="020B0604020202020204" pitchFamily="34" charset="0"/>
                <a:cs typeface="Arial" pitchFamily="34" charset="0"/>
              </a:rPr>
              <a:t>Locality Manager  - North West &amp; Coast</a:t>
            </a:r>
            <a:br>
              <a:rPr lang="en-GB" sz="1200" b="1" spc="0" dirty="0">
                <a:latin typeface="Arial" panose="020B0604020202020204" pitchFamily="34" charset="0"/>
                <a:cs typeface="Arial" pitchFamily="34" charset="0"/>
              </a:rPr>
            </a:br>
            <a:br>
              <a:rPr lang="en-GB" sz="1200" b="1" spc="0" dirty="0">
                <a:latin typeface="Arial" panose="020B0604020202020204" pitchFamily="34" charset="0"/>
                <a:cs typeface="Arial" pitchFamily="34" charset="0"/>
              </a:rPr>
            </a:br>
            <a:r>
              <a:rPr lang="en-GB" sz="1200" spc="0" dirty="0">
                <a:latin typeface="Arial" panose="020B0604020202020204" pitchFamily="34" charset="0"/>
                <a:cs typeface="Arial" pitchFamily="34" charset="0"/>
              </a:rPr>
              <a:t>Bev manages the Shiremoor Children’s Centre, as well as the North West /Coast  Locality teams who are based in Shiremoor Children’s Centre and Whitley Bay Customer First Centre</a:t>
            </a: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r>
              <a:rPr lang="en-GB" sz="1200" spc="0" dirty="0">
                <a:latin typeface="Arial" panose="020B0604020202020204" pitchFamily="34" charset="0"/>
                <a:cs typeface="Arial" pitchFamily="34" charset="0"/>
              </a:rPr>
              <a:t>Bev will be covering the Central Locality whilst Julie Connolly is helping out with another project</a:t>
            </a: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r>
              <a:rPr lang="en-GB" sz="1200" spc="0" dirty="0">
                <a:latin typeface="Arial" panose="020B0604020202020204" pitchFamily="34" charset="0"/>
                <a:cs typeface="Arial" pitchFamily="34" charset="0"/>
              </a:rPr>
              <a:t>Acting </a:t>
            </a:r>
            <a:r>
              <a:rPr lang="en-GB" sz="1200" b="1" spc="0" dirty="0">
                <a:latin typeface="Arial" panose="020B0604020202020204" pitchFamily="34" charset="0"/>
                <a:cs typeface="Arial" pitchFamily="34" charset="0"/>
              </a:rPr>
              <a:t>Locality Manager – South West &amp; Central</a:t>
            </a:r>
            <a:br>
              <a:rPr lang="en-GB" sz="1200" b="1"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r>
              <a:rPr lang="en-GB" sz="1200" spc="0" dirty="0">
                <a:latin typeface="Arial" panose="020B0604020202020204" pitchFamily="34" charset="0"/>
                <a:cs typeface="Arial" pitchFamily="34" charset="0"/>
              </a:rPr>
              <a:t>Christine McMillan will be covering the SW </a:t>
            </a:r>
            <a:r>
              <a:rPr lang="en-GB" sz="1200" spc="0">
                <a:latin typeface="Arial" panose="020B0604020202020204" pitchFamily="34" charset="0"/>
                <a:cs typeface="Arial" pitchFamily="34" charset="0"/>
              </a:rPr>
              <a:t>Locality as Julie </a:t>
            </a:r>
            <a:r>
              <a:rPr lang="en-GB" sz="1200" spc="0" dirty="0">
                <a:latin typeface="Arial" panose="020B0604020202020204" pitchFamily="34" charset="0"/>
                <a:cs typeface="Arial" pitchFamily="34" charset="0"/>
              </a:rPr>
              <a:t>Connolly is helping out with another project.</a:t>
            </a: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br>
              <a:rPr lang="en-GB" sz="1200" spc="0" dirty="0">
                <a:latin typeface="Arial" panose="020B0604020202020204" pitchFamily="34" charset="0"/>
                <a:cs typeface="Arial" pitchFamily="34" charset="0"/>
              </a:rPr>
            </a:br>
            <a:r>
              <a:rPr lang="en-GB" sz="1200" b="1" spc="0" dirty="0">
                <a:latin typeface="Arial" panose="020B0604020202020204" pitchFamily="34" charset="0"/>
                <a:cs typeface="Arial" pitchFamily="34" charset="0"/>
              </a:rPr>
              <a:t>Early Years Manager – Early Help and Prevention</a:t>
            </a:r>
            <a:br>
              <a:rPr lang="en-GB" sz="1200" spc="0" dirty="0">
                <a:latin typeface="Arial" panose="020B0604020202020204" pitchFamily="34" charset="0"/>
                <a:cs typeface="Arial" panose="020B0604020202020204" pitchFamily="34" charset="0"/>
              </a:rPr>
            </a:br>
            <a:br>
              <a:rPr lang="en-GB" sz="1200" spc="0" dirty="0">
                <a:latin typeface="Arial" panose="020B0604020202020204" pitchFamily="34" charset="0"/>
                <a:cs typeface="Arial" panose="020B0604020202020204" pitchFamily="34" charset="0"/>
              </a:rPr>
            </a:br>
            <a:r>
              <a:rPr lang="en-GB" sz="1200" spc="0" dirty="0">
                <a:latin typeface="Arial" panose="020B0604020202020204" pitchFamily="34" charset="0"/>
                <a:cs typeface="Arial" panose="020B0604020202020204" pitchFamily="34" charset="0"/>
              </a:rPr>
              <a:t>Nicki is based at Riverside Children’s Centre, and is responsible for overseeing the Ready for School setting, which works with families entitled to 2 year funding and supporting partners who work with vulnerable families.</a:t>
            </a:r>
          </a:p>
        </p:txBody>
      </p:sp>
      <p:pic>
        <p:nvPicPr>
          <p:cNvPr id="15" name="Picture 14"/>
          <p:cNvPicPr/>
          <p:nvPr/>
        </p:nvPicPr>
        <p:blipFill rotWithShape="1">
          <a:blip r:embed="rId3"/>
          <a:srcRect l="7706" t="47184" r="78463" b="32254"/>
          <a:stretch/>
        </p:blipFill>
        <p:spPr bwMode="auto">
          <a:xfrm>
            <a:off x="1099317" y="2084464"/>
            <a:ext cx="1956250" cy="1728192"/>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829097" y="7896865"/>
            <a:ext cx="2268214" cy="831829"/>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Nicki Garner       </a:t>
            </a:r>
          </a:p>
          <a:p>
            <a:pPr algn="ctr"/>
            <a:r>
              <a:rPr lang="en-GB" sz="1200" dirty="0">
                <a:solidFill>
                  <a:schemeClr val="tx1"/>
                </a:solidFill>
              </a:rPr>
              <a:t>(0191)   643 8266</a:t>
            </a:r>
          </a:p>
        </p:txBody>
      </p:sp>
      <p:sp>
        <p:nvSpPr>
          <p:cNvPr id="8" name="Rectangle 7"/>
          <p:cNvSpPr/>
          <p:nvPr/>
        </p:nvSpPr>
        <p:spPr>
          <a:xfrm>
            <a:off x="656845" y="1167855"/>
            <a:ext cx="2336390" cy="792089"/>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Bev Marrs </a:t>
            </a:r>
          </a:p>
          <a:p>
            <a:pPr algn="ctr"/>
            <a:r>
              <a:rPr lang="en-GB" sz="1200" dirty="0">
                <a:solidFill>
                  <a:schemeClr val="tx1"/>
                </a:solidFill>
              </a:rPr>
              <a:t>(0191)   643 8293</a:t>
            </a:r>
          </a:p>
        </p:txBody>
      </p:sp>
      <p:sp>
        <p:nvSpPr>
          <p:cNvPr id="11" name="Rectangle 10"/>
          <p:cNvSpPr/>
          <p:nvPr/>
        </p:nvSpPr>
        <p:spPr>
          <a:xfrm>
            <a:off x="656845" y="4512491"/>
            <a:ext cx="2440468" cy="831828"/>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Christine McMillan     </a:t>
            </a:r>
          </a:p>
          <a:p>
            <a:pPr algn="ctr"/>
            <a:r>
              <a:rPr lang="en-GB" dirty="0">
                <a:solidFill>
                  <a:schemeClr val="tx1"/>
                </a:solidFill>
              </a:rPr>
              <a:t> </a:t>
            </a:r>
            <a:r>
              <a:rPr lang="en-GB" sz="1200" dirty="0">
                <a:solidFill>
                  <a:schemeClr val="tx1"/>
                </a:solidFill>
              </a:rPr>
              <a:t>(0191)   643 6262</a:t>
            </a:r>
          </a:p>
        </p:txBody>
      </p:sp>
      <p:pic>
        <p:nvPicPr>
          <p:cNvPr id="10" name="Picture 9">
            <a:extLst>
              <a:ext uri="{FF2B5EF4-FFF2-40B4-BE49-F238E27FC236}">
                <a16:creationId xmlns:a16="http://schemas.microsoft.com/office/drawing/2014/main" id="{9EAD5E00-4D83-4343-B2E9-92E9B0FE6AA5}"/>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00181" y="5464255"/>
            <a:ext cx="1515714" cy="19682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TotalTime>
  <Words>555</Words>
  <Application>Microsoft Office PowerPoint</Application>
  <PresentationFormat>Custom</PresentationFormat>
  <Paragraphs>16</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                                                         Senior Manager for Prevention &amp; Early Help  Lesley is a member of the Senior Management Team in Children’s  Services  and has overall responsibility for Prevention and Early Help  including Children’s Centres, Locality Teams, and the delivery of the Public Health priorities for children and young people 0-19, as well as the Troubled Families work.       Senior Manager Professional Nursing Lead 0-19 Children's Public Health Service  Jo is part of the public health team and has responsibility for the management of the 0-19 Children’s Public Health Service. She provides professional leadership for the service and ensures that the Healthy Child Programme  0-19 is delivered across North Tyneside to children, young people and their families by locality based skill mix teams, including health visitors and school nurses.    Early Help  MASH Manager   Toni sits at the Front Door and is part of the MASH.  Toni reviews cases as they come in for their suitability for Early Help. She also manages the Early Help Coordinators and the Care and Connect staff       Early Help  MASH Manager   Joanne  has been covering Toni’s maternity leave,  however she will continue to offer support for the time being          </vt:lpstr>
      <vt:lpstr>                                                    Locality Manager  - North West &amp; Coast  Bev manages the Shiremoor Children’s Centre, as well as the North West /Coast  Locality teams who are based in Shiremoor Children’s Centre and Whitley Bay Customer First Centre  Bev will be covering the Central Locality whilst Julie Connolly is helping out with another project           Acting Locality Manager – South West &amp; Central  Christine McMillan will be covering the SW Locality as Julie Connolly is helping out with another project.            Early Years Manager – Early Help and Prevention  Nicki is based at Riverside Children’s Centre, and is responsible for overseeing the Ready for School setting, which works with families entitled to 2 year funding and supporting partners who work with vulnerable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NTC-42081</dc:creator>
  <cp:lastModifiedBy>Lisa Wardingham</cp:lastModifiedBy>
  <cp:revision>190</cp:revision>
  <dcterms:created xsi:type="dcterms:W3CDTF">2016-06-03T08:16:41Z</dcterms:created>
  <dcterms:modified xsi:type="dcterms:W3CDTF">2021-01-07T13:18:04Z</dcterms:modified>
</cp:coreProperties>
</file>